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2" r:id="rId1"/>
  </p:sldMasterIdLst>
  <p:notesMasterIdLst>
    <p:notesMasterId r:id="rId26"/>
  </p:notesMasterIdLst>
  <p:sldIdLst>
    <p:sldId id="320" r:id="rId2"/>
    <p:sldId id="321" r:id="rId3"/>
    <p:sldId id="298" r:id="rId4"/>
    <p:sldId id="300" r:id="rId5"/>
    <p:sldId id="301" r:id="rId6"/>
    <p:sldId id="307" r:id="rId7"/>
    <p:sldId id="308" r:id="rId8"/>
    <p:sldId id="302" r:id="rId9"/>
    <p:sldId id="309" r:id="rId10"/>
    <p:sldId id="303" r:id="rId11"/>
    <p:sldId id="310" r:id="rId12"/>
    <p:sldId id="311" r:id="rId13"/>
    <p:sldId id="304" r:id="rId14"/>
    <p:sldId id="312" r:id="rId15"/>
    <p:sldId id="313" r:id="rId16"/>
    <p:sldId id="306" r:id="rId17"/>
    <p:sldId id="314" r:id="rId18"/>
    <p:sldId id="315" r:id="rId19"/>
    <p:sldId id="305" r:id="rId20"/>
    <p:sldId id="317" r:id="rId21"/>
    <p:sldId id="316" r:id="rId22"/>
    <p:sldId id="318" r:id="rId23"/>
    <p:sldId id="319" r:id="rId24"/>
    <p:sldId id="29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7" d="100"/>
          <a:sy n="77" d="100"/>
        </p:scale>
        <p:origin x="-1176" y="2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3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4D518-911D-4368-8CC9-A366958C3CEE}" type="datetimeFigureOut">
              <a:rPr lang="id-ID" smtClean="0"/>
              <a:pPr/>
              <a:t>29/09/2026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5469F3-5B09-4587-9B2D-A2FF76CA9A07}" type="slidenum">
              <a:rPr lang="id-ID" smtClean="0"/>
              <a:pPr/>
              <a:t>‹#›</a:t>
            </a:fld>
            <a:endParaRPr lang="id-ID"/>
          </a:p>
        </p:txBody>
      </p:sp>
    </p:spTree>
    <p:extLst>
      <p:ext uri="{BB962C8B-B14F-4D97-AF65-F5344CB8AC3E}">
        <p14:creationId xmlns:p14="http://schemas.microsoft.com/office/powerpoint/2010/main" val="3201869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416300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54146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22CF08-E48A-4DEC-99BC-07376FCAC074}"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59851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A22CF08-E48A-4DEC-99BC-07376FCAC074}"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623228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22CF08-E48A-4DEC-99BC-07376FCAC074}"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931235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A22CF08-E48A-4DEC-99BC-07376FCAC074}"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619223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2CF08-E48A-4DEC-99BC-07376FCAC074}"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394860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059666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20377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1565467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251003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11123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2CF08-E48A-4DEC-99BC-07376FCAC074}"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2830711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A22CF08-E48A-4DEC-99BC-07376FCAC074}"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328933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A22CF08-E48A-4DEC-99BC-07376FCAC074}"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380277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931021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22CF08-E48A-4DEC-99BC-07376FCAC074}"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0503D-162C-441A-9BC8-E7D8E05D90FD}" type="slidenum">
              <a:rPr lang="en-US" smtClean="0"/>
              <a:pPr/>
              <a:t>‹#›</a:t>
            </a:fld>
            <a:endParaRPr lang="en-US"/>
          </a:p>
        </p:txBody>
      </p:sp>
    </p:spTree>
    <p:extLst>
      <p:ext uri="{BB962C8B-B14F-4D97-AF65-F5344CB8AC3E}">
        <p14:creationId xmlns:p14="http://schemas.microsoft.com/office/powerpoint/2010/main" val="3249611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A22CF08-E48A-4DEC-99BC-07376FCAC074}" type="datetimeFigureOut">
              <a:rPr lang="en-US" smtClean="0"/>
              <a:pPr/>
              <a:t>9/29/2026</a:t>
            </a:fld>
            <a:endParaRPr 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6C0503D-162C-441A-9BC8-E7D8E05D90FD}" type="slidenum">
              <a:rPr lang="en-US" smtClean="0"/>
              <a:pPr/>
              <a:t>‹#›</a:t>
            </a:fld>
            <a:endParaRPr lang="en-US"/>
          </a:p>
        </p:txBody>
      </p:sp>
    </p:spTree>
    <p:extLst>
      <p:ext uri="{BB962C8B-B14F-4D97-AF65-F5344CB8AC3E}">
        <p14:creationId xmlns:p14="http://schemas.microsoft.com/office/powerpoint/2010/main" val="2429345844"/>
      </p:ext>
    </p:extLst>
  </p:cSld>
  <p:clrMap bg1="dk1" tx1="lt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PENGENALAN OBJEK</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848786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990599"/>
          </a:xfrm>
          <a:ln w="38100">
            <a:solidFill>
              <a:schemeClr val="tx2">
                <a:lumMod val="75000"/>
              </a:schemeClr>
            </a:solidFill>
            <a:prstDash val="lgDash"/>
          </a:ln>
        </p:spPr>
        <p:txBody>
          <a:bodyPr/>
          <a:lstStyle/>
          <a:p>
            <a:r>
              <a:rPr lang="id-ID" dirty="0" smtClean="0"/>
              <a:t>Teori-teori perseptual</a:t>
            </a:r>
            <a:endParaRPr lang="id-ID" dirty="0"/>
          </a:p>
        </p:txBody>
      </p:sp>
      <p:sp>
        <p:nvSpPr>
          <p:cNvPr id="3" name="Content Placeholder 2"/>
          <p:cNvSpPr>
            <a:spLocks noGrp="1"/>
          </p:cNvSpPr>
          <p:nvPr>
            <p:ph idx="1"/>
          </p:nvPr>
        </p:nvSpPr>
        <p:spPr>
          <a:xfrm>
            <a:off x="1371600" y="1752600"/>
            <a:ext cx="6858000" cy="4617278"/>
          </a:xfrm>
        </p:spPr>
        <p:txBody>
          <a:bodyPr>
            <a:noAutofit/>
          </a:bodyPr>
          <a:lstStyle/>
          <a:p>
            <a:pPr marL="457200" indent="-457200">
              <a:buFont typeface="+mj-lt"/>
              <a:buAutoNum type="arabicPeriod"/>
            </a:pPr>
            <a:r>
              <a:rPr lang="id-ID" dirty="0" smtClean="0"/>
              <a:t>Persepsi konstruktif</a:t>
            </a:r>
          </a:p>
          <a:p>
            <a:pPr marL="457200" indent="-457200">
              <a:buFont typeface="+mj-lt"/>
              <a:buAutoNum type="arabicPeriod"/>
            </a:pPr>
            <a:r>
              <a:rPr lang="id-ID" dirty="0" smtClean="0"/>
              <a:t>Persepsi langsung</a:t>
            </a:r>
            <a:endParaRPr lang="id-ID" dirty="0"/>
          </a:p>
          <a:p>
            <a:pPr marL="457200" indent="-457200">
              <a:buFont typeface="+mj-lt"/>
              <a:buAutoNum type="arabicPeriod"/>
            </a:pPr>
            <a:r>
              <a:rPr lang="id-ID" dirty="0" smtClean="0"/>
              <a:t>Organisasi subyektif</a:t>
            </a:r>
            <a:endParaRPr lang="id-ID" dirty="0"/>
          </a:p>
          <a:p>
            <a:pPr marL="457200" indent="-457200">
              <a:buFont typeface="+mj-lt"/>
              <a:buAutoNum type="arabicPeriod"/>
            </a:pPr>
            <a:r>
              <a:rPr lang="id-ID" dirty="0" smtClean="0"/>
              <a:t>Teori gestalt</a:t>
            </a:r>
          </a:p>
          <a:p>
            <a:pPr marL="457200" indent="-457200">
              <a:buFont typeface="+mj-lt"/>
              <a:buAutoNum type="arabicPeriod"/>
            </a:pPr>
            <a:r>
              <a:rPr lang="id-ID" dirty="0" smtClean="0"/>
              <a:t>Perspektif kanonik</a:t>
            </a:r>
          </a:p>
          <a:p>
            <a:pPr marL="457200" indent="-457200">
              <a:buFont typeface="+mj-lt"/>
              <a:buAutoNum type="arabicPeriod"/>
            </a:pPr>
            <a:r>
              <a:rPr lang="id-ID" dirty="0" smtClean="0"/>
              <a:t>Pemrosesan Bottom-up versus Top-down</a:t>
            </a:r>
          </a:p>
          <a:p>
            <a:pPr marL="457200" indent="-457200">
              <a:buFont typeface="+mj-lt"/>
              <a:buAutoNum type="arabicPeriod"/>
            </a:pPr>
            <a:r>
              <a:rPr lang="id-ID" dirty="0" smtClean="0"/>
              <a:t>Pencocokan template-teori geon</a:t>
            </a:r>
          </a:p>
          <a:p>
            <a:pPr marL="457200" indent="-457200">
              <a:buFont typeface="+mj-lt"/>
              <a:buAutoNum type="arabicPeriod"/>
            </a:pPr>
            <a:r>
              <a:rPr lang="id-ID" dirty="0" smtClean="0"/>
              <a:t>Analisis fitur</a:t>
            </a:r>
          </a:p>
          <a:p>
            <a:pPr marL="457200" indent="-457200">
              <a:buFont typeface="+mj-lt"/>
              <a:buAutoNum type="arabicPeriod"/>
            </a:pPr>
            <a:r>
              <a:rPr lang="id-ID" dirty="0" smtClean="0"/>
              <a:t>Pencocokan prototipe</a:t>
            </a:r>
          </a:p>
        </p:txBody>
      </p:sp>
      <p:sp>
        <p:nvSpPr>
          <p:cNvPr id="4" name="Rectangle 3"/>
          <p:cNvSpPr/>
          <p:nvPr/>
        </p:nvSpPr>
        <p:spPr>
          <a:xfrm>
            <a:off x="6477000" y="2362200"/>
            <a:ext cx="1828800" cy="381000"/>
          </a:xfrm>
          <a:prstGeom prst="rect">
            <a:avLst/>
          </a:prstGeom>
          <a:solidFill>
            <a:schemeClr val="bg2">
              <a:lumMod val="40000"/>
              <a:lumOff val="6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78346F">
                    <a:lumMod val="50000"/>
                  </a:srgbClr>
                </a:solidFill>
              </a:rPr>
              <a:t>Baca hal 119</a:t>
            </a:r>
            <a:endParaRPr lang="id-ID" dirty="0">
              <a:solidFill>
                <a:srgbClr val="78346F">
                  <a:lumMod val="50000"/>
                </a:srgbClr>
              </a:solidFill>
            </a:endParaRPr>
          </a:p>
        </p:txBody>
      </p:sp>
    </p:spTree>
    <p:extLst>
      <p:ext uri="{BB962C8B-B14F-4D97-AF65-F5344CB8AC3E}">
        <p14:creationId xmlns:p14="http://schemas.microsoft.com/office/powerpoint/2010/main" val="933993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873" y="192513"/>
            <a:ext cx="7765321" cy="1325563"/>
          </a:xfrm>
        </p:spPr>
        <p:txBody>
          <a:bodyPr/>
          <a:lstStyle/>
          <a:p>
            <a:r>
              <a:rPr lang="id-ID" sz="3600" dirty="0" smtClean="0"/>
              <a:t>Pattern recognition</a:t>
            </a:r>
            <a:endParaRPr lang="id-ID" sz="3600" dirty="0"/>
          </a:p>
        </p:txBody>
      </p:sp>
      <p:sp>
        <p:nvSpPr>
          <p:cNvPr id="4" name="Text Placeholder 3"/>
          <p:cNvSpPr>
            <a:spLocks noGrp="1"/>
          </p:cNvSpPr>
          <p:nvPr>
            <p:ph type="body" idx="1"/>
          </p:nvPr>
        </p:nvSpPr>
        <p:spPr>
          <a:xfrm>
            <a:off x="610113" y="1518076"/>
            <a:ext cx="3600326" cy="473832"/>
          </a:xfrm>
        </p:spPr>
        <p:txBody>
          <a:bodyPr/>
          <a:lstStyle/>
          <a:p>
            <a:pPr algn="ctr"/>
            <a:r>
              <a:rPr lang="id-ID" dirty="0"/>
              <a:t>Persepsi </a:t>
            </a:r>
            <a:r>
              <a:rPr lang="id-ID" dirty="0" smtClean="0"/>
              <a:t>konstruktif</a:t>
            </a:r>
            <a:endParaRPr lang="id-ID" dirty="0"/>
          </a:p>
        </p:txBody>
      </p:sp>
      <p:sp>
        <p:nvSpPr>
          <p:cNvPr id="3" name="Content Placeholder 2"/>
          <p:cNvSpPr>
            <a:spLocks noGrp="1"/>
          </p:cNvSpPr>
          <p:nvPr>
            <p:ph sz="half" idx="2"/>
          </p:nvPr>
        </p:nvSpPr>
        <p:spPr>
          <a:xfrm>
            <a:off x="304800" y="2133600"/>
            <a:ext cx="4210952" cy="4648200"/>
          </a:xfrm>
          <a:ln w="28575">
            <a:solidFill>
              <a:schemeClr val="bg2">
                <a:lumMod val="60000"/>
                <a:lumOff val="40000"/>
              </a:schemeClr>
            </a:solidFill>
            <a:prstDash val="lgDash"/>
          </a:ln>
        </p:spPr>
        <p:txBody>
          <a:bodyPr>
            <a:noAutofit/>
          </a:bodyPr>
          <a:lstStyle/>
          <a:p>
            <a:pPr marL="0" indent="0">
              <a:lnSpc>
                <a:spcPct val="100000"/>
              </a:lnSpc>
              <a:buNone/>
            </a:pPr>
            <a:r>
              <a:rPr lang="id-ID" sz="1700" dirty="0" smtClean="0"/>
              <a:t>Manusia ‘mengkonstruksi’ persepsi dengan secara aktif memilih stimuli dan menggabungkan sensasi dengan memori.</a:t>
            </a:r>
          </a:p>
          <a:p>
            <a:pPr marL="0" indent="0">
              <a:lnSpc>
                <a:spcPct val="100000"/>
              </a:lnSpc>
              <a:buNone/>
            </a:pPr>
            <a:r>
              <a:rPr lang="id-ID" sz="1700" dirty="0" smtClean="0"/>
              <a:t>Cth, mengenali seseorang dari kejauhan karena ciri-ciri fisiknya-matanya, hidungnya, rambutnya, cara berjalan, dst-diindera oleh mata, dan berada pada waktu dan tempat yg lazimnya ia berada; dan tetap mengenalinya meskipun ia mengubah gaya rambut dan mengenakan kacamata. Perubahan2 pola pd stimulus asli krn interferensi bawah sadar. Prinsip ini sesuai dengan teori pemrosesan Top-Down.</a:t>
            </a:r>
            <a:endParaRPr lang="id-ID" sz="1700" dirty="0"/>
          </a:p>
        </p:txBody>
      </p:sp>
      <p:sp>
        <p:nvSpPr>
          <p:cNvPr id="5" name="Text Placeholder 4"/>
          <p:cNvSpPr>
            <a:spLocks noGrp="1"/>
          </p:cNvSpPr>
          <p:nvPr>
            <p:ph type="body" sz="quarter" idx="3"/>
          </p:nvPr>
        </p:nvSpPr>
        <p:spPr>
          <a:xfrm>
            <a:off x="4744190" y="1493128"/>
            <a:ext cx="3591437" cy="473832"/>
          </a:xfrm>
        </p:spPr>
        <p:txBody>
          <a:bodyPr/>
          <a:lstStyle/>
          <a:p>
            <a:pPr algn="ctr"/>
            <a:r>
              <a:rPr lang="id-ID" dirty="0"/>
              <a:t>Persepsi </a:t>
            </a:r>
            <a:r>
              <a:rPr lang="id-ID" dirty="0" smtClean="0"/>
              <a:t>langsung</a:t>
            </a:r>
            <a:endParaRPr lang="id-ID" dirty="0"/>
          </a:p>
        </p:txBody>
      </p:sp>
      <p:sp>
        <p:nvSpPr>
          <p:cNvPr id="6" name="Content Placeholder 5"/>
          <p:cNvSpPr>
            <a:spLocks noGrp="1"/>
          </p:cNvSpPr>
          <p:nvPr>
            <p:ph sz="quarter" idx="4"/>
          </p:nvPr>
        </p:nvSpPr>
        <p:spPr>
          <a:xfrm>
            <a:off x="4718790" y="2133600"/>
            <a:ext cx="4210050" cy="3352800"/>
          </a:xfrm>
          <a:ln w="38100">
            <a:solidFill>
              <a:schemeClr val="bg2">
                <a:lumMod val="60000"/>
                <a:lumOff val="40000"/>
              </a:schemeClr>
            </a:solidFill>
            <a:prstDash val="lgDash"/>
          </a:ln>
        </p:spPr>
        <p:txBody>
          <a:bodyPr>
            <a:noAutofit/>
          </a:bodyPr>
          <a:lstStyle/>
          <a:p>
            <a:pPr marL="0" indent="0">
              <a:buNone/>
            </a:pPr>
            <a:r>
              <a:rPr lang="id-ID" sz="1700" dirty="0" smtClean="0"/>
              <a:t>Persepsi terbentuk dari perolehan informasi secara langsung dari lingkungan.</a:t>
            </a:r>
          </a:p>
          <a:p>
            <a:pPr marL="0" indent="0">
              <a:buNone/>
            </a:pPr>
            <a:r>
              <a:rPr lang="id-ID" sz="1700" dirty="0" smtClean="0"/>
              <a:t>Cth, pilot tidak hanya harus lulus tes-tes persepsi kedalaman, namun perlu ‘jam terbang’ dalam ketrampilan menerbangkan pesawat tingkat tinggi. Prinsip ini sesuai dengan teori pemrosesan Bottom-Up.</a:t>
            </a:r>
            <a:endParaRPr lang="id-ID" sz="1700" dirty="0"/>
          </a:p>
        </p:txBody>
      </p:sp>
      <p:sp>
        <p:nvSpPr>
          <p:cNvPr id="7" name="TextBox 6"/>
          <p:cNvSpPr txBox="1"/>
          <p:nvPr/>
        </p:nvSpPr>
        <p:spPr>
          <a:xfrm>
            <a:off x="5029200" y="5791200"/>
            <a:ext cx="3581400" cy="877163"/>
          </a:xfrm>
          <a:prstGeom prst="rect">
            <a:avLst/>
          </a:prstGeom>
          <a:solidFill>
            <a:schemeClr val="tx2"/>
          </a:solidFill>
          <a:ln w="38100">
            <a:solidFill>
              <a:schemeClr val="tx1"/>
            </a:solidFill>
            <a:prstDash val="lgDashDotDot"/>
          </a:ln>
        </p:spPr>
        <p:txBody>
          <a:bodyPr wrap="square" rtlCol="0">
            <a:spAutoFit/>
          </a:bodyPr>
          <a:lstStyle/>
          <a:p>
            <a:r>
              <a:rPr lang="id-ID" sz="1700" dirty="0" smtClean="0">
                <a:solidFill>
                  <a:schemeClr val="tx2">
                    <a:lumMod val="50000"/>
                  </a:schemeClr>
                </a:solidFill>
              </a:rPr>
              <a:t>Kedua teori berfokus pd tahap-tahap proses yg berbeda.</a:t>
            </a:r>
            <a:endParaRPr lang="id-ID" sz="1700" dirty="0">
              <a:solidFill>
                <a:schemeClr val="tx2">
                  <a:lumMod val="50000"/>
                </a:schemeClr>
              </a:solidFill>
            </a:endParaRPr>
          </a:p>
        </p:txBody>
      </p:sp>
    </p:spTree>
    <p:extLst>
      <p:ext uri="{BB962C8B-B14F-4D97-AF65-F5344CB8AC3E}">
        <p14:creationId xmlns:p14="http://schemas.microsoft.com/office/powerpoint/2010/main" val="176983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fade">
                                      <p:cBhvr>
                                        <p:cTn id="22" dur="500"/>
                                        <p:tgtEl>
                                          <p:spTgt spid="6">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build="p"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19800" y="1567621"/>
            <a:ext cx="2899594" cy="2899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685346" y="76200"/>
            <a:ext cx="7765321" cy="1326321"/>
          </a:xfrm>
        </p:spPr>
        <p:txBody>
          <a:bodyPr/>
          <a:lstStyle/>
          <a:p>
            <a:r>
              <a:rPr lang="id-ID" sz="3600" dirty="0"/>
              <a:t>Organisasi </a:t>
            </a:r>
            <a:r>
              <a:rPr lang="id-ID" sz="3600" dirty="0" smtClean="0"/>
              <a:t>subyektif</a:t>
            </a:r>
            <a:endParaRPr lang="id-ID" dirty="0"/>
          </a:p>
        </p:txBody>
      </p:sp>
      <p:sp>
        <p:nvSpPr>
          <p:cNvPr id="3" name="Content Placeholder 2"/>
          <p:cNvSpPr>
            <a:spLocks noGrp="1"/>
          </p:cNvSpPr>
          <p:nvPr>
            <p:ph idx="1"/>
          </p:nvPr>
        </p:nvSpPr>
        <p:spPr>
          <a:xfrm>
            <a:off x="457200" y="1567621"/>
            <a:ext cx="5334456" cy="4756979"/>
          </a:xfrm>
          <a:ln w="38100">
            <a:solidFill>
              <a:schemeClr val="accent1">
                <a:lumMod val="60000"/>
                <a:lumOff val="40000"/>
              </a:schemeClr>
            </a:solidFill>
            <a:prstDash val="lgDash"/>
          </a:ln>
        </p:spPr>
        <p:txBody>
          <a:bodyPr>
            <a:noAutofit/>
          </a:bodyPr>
          <a:lstStyle/>
          <a:p>
            <a:pPr marL="0" indent="0" algn="ctr">
              <a:buNone/>
            </a:pPr>
            <a:r>
              <a:rPr lang="id-ID" sz="1700" dirty="0" smtClean="0"/>
              <a:t>Otak manusia bersifat interpretatif, menggunakan heuristik dan algoritma utk memproses sinyal2 informasi; heuristik dianggap ‘tebakan bagus berdasarkan aturan main yg berlaku’ yg sering menghasilkan solusi tepat; algoritma dipandang tatanan aturan spesifik, yg mengarahkan proses pd hasil yg dpt diprediksi sblmnya. Mns bertendensi ‘melihat’ obyek2 yg tdk eksis di dunia fisik; riset tentang kontur ilusoris-persepsi thd btk yg hny ada di sistem perseptual-kognitif, bkn di stimulus. Cth gambar di samping, seperti ada segitiga yang melayang, dan seolah-olah muncul ke permukaan.</a:t>
            </a:r>
            <a:endParaRPr lang="id-ID" sz="1700" dirty="0"/>
          </a:p>
        </p:txBody>
      </p:sp>
      <p:sp>
        <p:nvSpPr>
          <p:cNvPr id="4" name="TextBox 3"/>
          <p:cNvSpPr txBox="1"/>
          <p:nvPr/>
        </p:nvSpPr>
        <p:spPr>
          <a:xfrm>
            <a:off x="6898097" y="4800600"/>
            <a:ext cx="1143000" cy="646331"/>
          </a:xfrm>
          <a:prstGeom prst="rect">
            <a:avLst/>
          </a:prstGeom>
          <a:solidFill>
            <a:schemeClr val="accent1">
              <a:lumMod val="50000"/>
            </a:schemeClr>
          </a:solidFill>
        </p:spPr>
        <p:txBody>
          <a:bodyPr wrap="square" rtlCol="0">
            <a:spAutoFit/>
          </a:bodyPr>
          <a:lstStyle/>
          <a:p>
            <a:r>
              <a:rPr lang="id-ID" dirty="0" smtClean="0"/>
              <a:t>Segitiga Kanizsa</a:t>
            </a:r>
            <a:endParaRPr lang="id-ID" dirty="0"/>
          </a:p>
        </p:txBody>
      </p:sp>
      <p:pic>
        <p:nvPicPr>
          <p:cNvPr id="1026" name="Picture 2" descr="Illusory contours -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9800" y="1567621"/>
            <a:ext cx="2899594" cy="289959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96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152400"/>
            <a:ext cx="7765321" cy="1326321"/>
          </a:xfrm>
        </p:spPr>
        <p:txBody>
          <a:bodyPr/>
          <a:lstStyle/>
          <a:p>
            <a:r>
              <a:rPr lang="id-ID" dirty="0" smtClean="0"/>
              <a:t>Teori gestalt</a:t>
            </a:r>
            <a:endParaRPr lang="id-ID" dirty="0"/>
          </a:p>
        </p:txBody>
      </p:sp>
      <p:sp>
        <p:nvSpPr>
          <p:cNvPr id="3" name="Content Placeholder 2"/>
          <p:cNvSpPr>
            <a:spLocks noGrp="1"/>
          </p:cNvSpPr>
          <p:nvPr>
            <p:ph idx="1"/>
          </p:nvPr>
        </p:nvSpPr>
        <p:spPr>
          <a:xfrm>
            <a:off x="262707" y="1219200"/>
            <a:ext cx="8610599" cy="2691440"/>
          </a:xfrm>
          <a:ln w="38100">
            <a:solidFill>
              <a:schemeClr val="accent1">
                <a:lumMod val="60000"/>
                <a:lumOff val="40000"/>
              </a:schemeClr>
            </a:solidFill>
            <a:prstDash val="lgDash"/>
          </a:ln>
        </p:spPr>
        <p:txBody>
          <a:bodyPr>
            <a:noAutofit/>
          </a:bodyPr>
          <a:lstStyle/>
          <a:p>
            <a:pPr marL="0" indent="0" algn="ctr">
              <a:buNone/>
            </a:pPr>
            <a:r>
              <a:rPr lang="id-ID" sz="1600" dirty="0" smtClean="0"/>
              <a:t>Argumen psikolog gestalt adlh hukum </a:t>
            </a:r>
            <a:r>
              <a:rPr lang="id-ID" sz="1600" b="1" dirty="0" smtClean="0">
                <a:solidFill>
                  <a:schemeClr val="bg2">
                    <a:lumMod val="40000"/>
                    <a:lumOff val="60000"/>
                  </a:schemeClr>
                </a:solidFill>
              </a:rPr>
              <a:t>Prägnanz</a:t>
            </a:r>
            <a:r>
              <a:rPr lang="id-ID" sz="1600" dirty="0" smtClean="0"/>
              <a:t>, yaitu Manusia membentuk ilusi2 subyektif krn adanya tendensi utk melihat figur2 sederhana dan familiar dlm wujud yg baik –utuh dan lengkap- di lingkungan kita. </a:t>
            </a:r>
          </a:p>
          <a:p>
            <a:pPr marL="0" indent="0" algn="ctr">
              <a:buNone/>
            </a:pPr>
            <a:r>
              <a:rPr lang="id-ID" sz="1600" dirty="0" smtClean="0"/>
              <a:t>Max Wertheimer </a:t>
            </a:r>
            <a:r>
              <a:rPr lang="id-ID" sz="1600" dirty="0" smtClean="0">
                <a:cs typeface="Arial" panose="020B0604020202020204" pitchFamily="34" charset="0"/>
              </a:rPr>
              <a:t>(</a:t>
            </a:r>
            <a:r>
              <a:rPr lang="id-ID" sz="1600" dirty="0" smtClean="0"/>
              <a:t>1923</a:t>
            </a:r>
            <a:r>
              <a:rPr lang="id-ID" sz="1600" dirty="0" smtClean="0">
                <a:cs typeface="Arial" panose="020B0604020202020204" pitchFamily="34" charset="0"/>
              </a:rPr>
              <a:t>), pendiri aliran gestalt, ‘pola stimuli diorganisasikan scr natural (atau secara spontan)’.</a:t>
            </a:r>
          </a:p>
          <a:p>
            <a:pPr marL="0" indent="0" algn="ctr">
              <a:buNone/>
            </a:pPr>
            <a:r>
              <a:rPr lang="id-ID" sz="1600" dirty="0" smtClean="0"/>
              <a:t>Kohler </a:t>
            </a:r>
            <a:r>
              <a:rPr lang="id-ID" sz="1600" dirty="0" smtClean="0">
                <a:cs typeface="Arial" panose="020B0604020202020204" pitchFamily="34" charset="0"/>
              </a:rPr>
              <a:t>(</a:t>
            </a:r>
            <a:r>
              <a:rPr lang="id-ID" sz="1600" dirty="0" smtClean="0"/>
              <a:t>1947</a:t>
            </a:r>
            <a:r>
              <a:rPr lang="id-ID" sz="1600" dirty="0" smtClean="0">
                <a:cs typeface="Arial" panose="020B0604020202020204" pitchFamily="34" charset="0"/>
              </a:rPr>
              <a:t>), ‘pengorganisasi spontan thd suatu pola adalah suatu fungsi natural dari stimulus itu sendiri dan hanya sedikit berhubungan dg pengalaman ms lalu terkait obyek tsb.</a:t>
            </a:r>
            <a:endParaRPr lang="id-ID" sz="1600" dirty="0"/>
          </a:p>
        </p:txBody>
      </p:sp>
      <p:sp>
        <p:nvSpPr>
          <p:cNvPr id="4" name="TextBox 3"/>
          <p:cNvSpPr txBox="1"/>
          <p:nvPr/>
        </p:nvSpPr>
        <p:spPr>
          <a:xfrm>
            <a:off x="304800" y="4656699"/>
            <a:ext cx="3181560" cy="2048901"/>
          </a:xfrm>
          <a:prstGeom prst="rect">
            <a:avLst/>
          </a:prstGeom>
          <a:noFill/>
          <a:ln w="28575">
            <a:solidFill>
              <a:schemeClr val="tx2">
                <a:lumMod val="75000"/>
              </a:schemeClr>
            </a:solidFill>
          </a:ln>
        </p:spPr>
        <p:txBody>
          <a:bodyPr wrap="square" numCol="2" rtlCol="0">
            <a:spAutoFit/>
          </a:bodyPr>
          <a:lstStyle/>
          <a:p>
            <a:pPr marL="342900" indent="-342900">
              <a:buAutoNum type="arabicPeriod"/>
            </a:pPr>
            <a:r>
              <a:rPr lang="id-ID" sz="1600" dirty="0" smtClean="0"/>
              <a:t>Law of proximity</a:t>
            </a:r>
          </a:p>
          <a:p>
            <a:pPr marL="342900" indent="-342900">
              <a:buAutoNum type="arabicPeriod"/>
            </a:pPr>
            <a:r>
              <a:rPr lang="id-ID" sz="1600" dirty="0" smtClean="0"/>
              <a:t>Law of similarity</a:t>
            </a:r>
          </a:p>
          <a:p>
            <a:pPr marL="342900" indent="-342900">
              <a:buAutoNum type="arabicPeriod"/>
            </a:pPr>
            <a:r>
              <a:rPr lang="id-ID" sz="1600" dirty="0" smtClean="0"/>
              <a:t>Law of closure</a:t>
            </a:r>
          </a:p>
          <a:p>
            <a:pPr marL="342900" indent="-342900">
              <a:buAutoNum type="arabicPeriod"/>
            </a:pPr>
            <a:r>
              <a:rPr lang="id-ID" sz="1600" dirty="0" smtClean="0"/>
              <a:t>Law of symmetry</a:t>
            </a:r>
          </a:p>
          <a:p>
            <a:pPr marL="342900" indent="-342900">
              <a:buAutoNum type="arabicPeriod"/>
            </a:pPr>
            <a:r>
              <a:rPr lang="id-ID" sz="1600" dirty="0" smtClean="0"/>
              <a:t>Law of continuity</a:t>
            </a:r>
          </a:p>
          <a:p>
            <a:pPr marL="342900" indent="-342900">
              <a:buAutoNum type="arabicPeriod"/>
            </a:pPr>
            <a:r>
              <a:rPr lang="id-ID" sz="1600" dirty="0" smtClean="0"/>
              <a:t>Law of common fate</a:t>
            </a:r>
          </a:p>
        </p:txBody>
      </p:sp>
      <p:pic>
        <p:nvPicPr>
          <p:cNvPr id="5" name="Picture 4" descr="https://miro.medium.com/v2/resize:fit:700/1*sn9THoRh3rLKJIbpDuNnHQ.jpeg"/>
          <p:cNvPicPr>
            <a:picLocks noChangeAspect="1" noChangeArrowheads="1"/>
          </p:cNvPicPr>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t="22305"/>
          <a:stretch/>
        </p:blipFill>
        <p:spPr bwMode="auto">
          <a:xfrm>
            <a:off x="3670754" y="4012168"/>
            <a:ext cx="5215252" cy="27185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82372" y="4126468"/>
            <a:ext cx="2826415" cy="369332"/>
          </a:xfrm>
          <a:prstGeom prst="rect">
            <a:avLst/>
          </a:prstGeom>
          <a:ln w="28575">
            <a:solidFill>
              <a:schemeClr val="tx2">
                <a:lumMod val="75000"/>
              </a:schemeClr>
            </a:solidFill>
          </a:ln>
        </p:spPr>
        <p:txBody>
          <a:bodyPr wrap="none">
            <a:spAutoFit/>
          </a:bodyPr>
          <a:lstStyle/>
          <a:p>
            <a:r>
              <a:rPr lang="id-ID" dirty="0"/>
              <a:t>Hukum-hukum Gestalt</a:t>
            </a:r>
          </a:p>
        </p:txBody>
      </p:sp>
      <p:pic>
        <p:nvPicPr>
          <p:cNvPr id="7" name="Picture 2" descr="Teori Belajar Gestalt -"/>
          <p:cNvPicPr>
            <a:picLocks noChangeAspect="1" noChangeArrowheads="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t="23118"/>
          <a:stretch/>
        </p:blipFill>
        <p:spPr bwMode="auto">
          <a:xfrm>
            <a:off x="6897852" y="117423"/>
            <a:ext cx="2208048" cy="966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5182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estalt Psychology: What You Should Know"/>
          <p:cNvPicPr>
            <a:picLocks noChangeAspect="1" noChangeArrowheads="1"/>
          </p:cNvPicPr>
          <p:nvPr/>
        </p:nvPicPr>
        <p:blipFill rotWithShape="1">
          <a:blip r:embed="rId2">
            <a:extLst>
              <a:ext uri="{28A0092B-C50C-407E-A947-70E740481C1C}">
                <a14:useLocalDpi xmlns:a14="http://schemas.microsoft.com/office/drawing/2010/main" val="0"/>
              </a:ext>
            </a:extLst>
          </a:blip>
          <a:srcRect l="5141" r="1028"/>
          <a:stretch/>
        </p:blipFill>
        <p:spPr bwMode="auto">
          <a:xfrm>
            <a:off x="0" y="104775"/>
            <a:ext cx="5562600" cy="370522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estalt Principles - Perception - MCAT Cont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7840" y="0"/>
            <a:ext cx="356616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1" y="4519333"/>
            <a:ext cx="2007804" cy="1384995"/>
          </a:xfrm>
          <a:prstGeom prst="rect">
            <a:avLst/>
          </a:prstGeom>
          <a:noFill/>
          <a:ln w="28575">
            <a:solidFill>
              <a:schemeClr val="tx2">
                <a:lumMod val="75000"/>
              </a:schemeClr>
            </a:solidFill>
          </a:ln>
        </p:spPr>
        <p:txBody>
          <a:bodyPr wrap="square" numCol="1" rtlCol="0">
            <a:spAutoFit/>
          </a:bodyPr>
          <a:lstStyle/>
          <a:p>
            <a:pPr marL="342900" indent="-342900">
              <a:buAutoNum type="arabicPeriod"/>
            </a:pPr>
            <a:r>
              <a:rPr lang="id-ID" sz="1200" dirty="0" smtClean="0"/>
              <a:t>Law of proximity</a:t>
            </a:r>
          </a:p>
          <a:p>
            <a:pPr marL="342900" indent="-342900">
              <a:buAutoNum type="arabicPeriod"/>
            </a:pPr>
            <a:r>
              <a:rPr lang="id-ID" sz="1200" dirty="0" smtClean="0"/>
              <a:t>Law of similarity</a:t>
            </a:r>
          </a:p>
          <a:p>
            <a:pPr marL="342900" indent="-342900">
              <a:buAutoNum type="arabicPeriod"/>
            </a:pPr>
            <a:r>
              <a:rPr lang="id-ID" sz="1200" dirty="0" smtClean="0"/>
              <a:t>Law of closure</a:t>
            </a:r>
          </a:p>
          <a:p>
            <a:pPr marL="342900" indent="-342900">
              <a:buAutoNum type="arabicPeriod"/>
            </a:pPr>
            <a:r>
              <a:rPr lang="id-ID" sz="1200" dirty="0" smtClean="0"/>
              <a:t>Law of symmetry</a:t>
            </a:r>
          </a:p>
          <a:p>
            <a:pPr marL="342900" indent="-342900">
              <a:buAutoNum type="arabicPeriod"/>
            </a:pPr>
            <a:r>
              <a:rPr lang="id-ID" sz="1200" dirty="0" smtClean="0"/>
              <a:t>Law of continuity</a:t>
            </a:r>
          </a:p>
          <a:p>
            <a:pPr marL="342900" indent="-342900">
              <a:buAutoNum type="arabicPeriod"/>
            </a:pPr>
            <a:r>
              <a:rPr lang="id-ID" sz="1200" dirty="0" smtClean="0"/>
              <a:t>Law of common fate</a:t>
            </a:r>
          </a:p>
        </p:txBody>
      </p:sp>
      <p:sp>
        <p:nvSpPr>
          <p:cNvPr id="8" name="Rectangle 7"/>
          <p:cNvSpPr/>
          <p:nvPr/>
        </p:nvSpPr>
        <p:spPr>
          <a:xfrm>
            <a:off x="76200" y="4038600"/>
            <a:ext cx="2239716" cy="307777"/>
          </a:xfrm>
          <a:prstGeom prst="rect">
            <a:avLst/>
          </a:prstGeom>
          <a:ln w="28575">
            <a:solidFill>
              <a:schemeClr val="tx2">
                <a:lumMod val="75000"/>
              </a:schemeClr>
            </a:solidFill>
          </a:ln>
        </p:spPr>
        <p:txBody>
          <a:bodyPr wrap="none">
            <a:spAutoFit/>
          </a:bodyPr>
          <a:lstStyle/>
          <a:p>
            <a:r>
              <a:rPr lang="id-ID" sz="1400" dirty="0"/>
              <a:t>Hukum-hukum Gestalt</a:t>
            </a:r>
          </a:p>
        </p:txBody>
      </p:sp>
      <p:pic>
        <p:nvPicPr>
          <p:cNvPr id="2056" name="Picture 8" descr="UI Design in Practice: Gestalt Principles | UXMISFIT.CO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0102" y="4017327"/>
            <a:ext cx="3354667" cy="188700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Symmetry Wikipedia, 57% OFF | www.hngroup.com.vn"/>
          <p:cNvPicPr>
            <a:picLocks noChangeAspect="1" noChangeArrowheads="1"/>
          </p:cNvPicPr>
          <p:nvPr/>
        </p:nvPicPr>
        <p:blipFill rotWithShape="1">
          <a:blip r:embed="rId5">
            <a:extLst>
              <a:ext uri="{28A0092B-C50C-407E-A947-70E740481C1C}">
                <a14:useLocalDpi xmlns:a14="http://schemas.microsoft.com/office/drawing/2010/main" val="0"/>
              </a:ext>
            </a:extLst>
          </a:blip>
          <a:srcRect t="18864"/>
          <a:stretch/>
        </p:blipFill>
        <p:spPr bwMode="auto">
          <a:xfrm>
            <a:off x="3124200" y="5714999"/>
            <a:ext cx="1828800" cy="1146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8659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7 Gestalt Principles (Definition + Examples) - Practical Psycholog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197056"/>
            <a:ext cx="4111625" cy="32288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esainstudio | tutorial Photoshop dan Illustrator, desain grafis dan seni  visual: Teori Gestalt dalam Desain Graf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97057"/>
            <a:ext cx="4800600" cy="323194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eori Gestalt dalam Desain Grafis – wave design | visual identity &amp;  merchandising studi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529432"/>
            <a:ext cx="3200030" cy="325236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Desain Grafis Indones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6625" y="3669715"/>
            <a:ext cx="158115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desainstudio | tutorial Photoshop dan Illustrator, desain grafis dan seni  visual: Teori Gestalt dalam Desain Grafi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1970" y="3581400"/>
            <a:ext cx="2071371" cy="31090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Computer Icons Wi-Fi Sensor graphics Motion detection, privacy symbol,  computer, logo png | PNGEg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1400" y="3669715"/>
            <a:ext cx="1597612" cy="120708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Komunikasi Visual dan Prinsip Gestalt | there's something about geometry +  architectu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67600" y="5117514"/>
            <a:ext cx="1429544" cy="1429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31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8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65321" cy="1326321"/>
          </a:xfrm>
        </p:spPr>
        <p:txBody>
          <a:bodyPr/>
          <a:lstStyle/>
          <a:p>
            <a:r>
              <a:rPr lang="id-ID" dirty="0"/>
              <a:t>Perspektif </a:t>
            </a:r>
            <a:r>
              <a:rPr lang="id-ID" dirty="0" smtClean="0"/>
              <a:t>kanonik</a:t>
            </a:r>
            <a:endParaRPr lang="id-ID" dirty="0"/>
          </a:p>
        </p:txBody>
      </p:sp>
      <p:sp>
        <p:nvSpPr>
          <p:cNvPr id="3" name="Content Placeholder 2"/>
          <p:cNvSpPr>
            <a:spLocks noGrp="1"/>
          </p:cNvSpPr>
          <p:nvPr>
            <p:ph idx="1"/>
          </p:nvPr>
        </p:nvSpPr>
        <p:spPr>
          <a:xfrm>
            <a:off x="736599" y="1542221"/>
            <a:ext cx="7765322" cy="2267780"/>
          </a:xfrm>
          <a:ln w="38100">
            <a:solidFill>
              <a:schemeClr val="tx2">
                <a:lumMod val="75000"/>
              </a:schemeClr>
            </a:solidFill>
            <a:prstDash val="lgDash"/>
          </a:ln>
        </p:spPr>
        <p:txBody>
          <a:bodyPr>
            <a:noAutofit/>
          </a:bodyPr>
          <a:lstStyle/>
          <a:p>
            <a:pPr marL="0" indent="0" algn="ctr">
              <a:buNone/>
            </a:pPr>
            <a:r>
              <a:rPr lang="id-ID" sz="1600" b="1" u="sng" dirty="0" smtClean="0"/>
              <a:t>Sudut pandang </a:t>
            </a:r>
            <a:r>
              <a:rPr lang="id-ID" sz="1600" dirty="0" smtClean="0"/>
              <a:t>terbaik utk merepresentasikan –menggambarkan- suatu obyek, atau suatu citra –image- yg pertama muncul di pikiran saat kita mengingat suatu bentuk. Cth blender atau cangkir yg sering dilihat, bkn dr atas. Representasi kanonik dibentuk melalui pengalaman dg anggota2 sejenis dr suatu kategori, atau disebut eksemplar.</a:t>
            </a:r>
          </a:p>
          <a:p>
            <a:pPr marL="0" indent="0" algn="ctr">
              <a:buNone/>
            </a:pPr>
            <a:r>
              <a:rPr lang="id-ID" sz="1600" dirty="0" smtClean="0"/>
              <a:t>Vicki Bruce dkk, 1987 menemukan ‘wajah manusia dpt dikenali dg lbh mudah ketika dilihat dari perspektif tiga perempat.</a:t>
            </a:r>
            <a:endParaRPr lang="id-ID" sz="1600" dirty="0"/>
          </a:p>
        </p:txBody>
      </p:sp>
      <p:pic>
        <p:nvPicPr>
          <p:cNvPr id="4098" name="Picture 2" descr="How Our Mind See Things. If someone asks you to quickly draw a… | by Naveen  Mamgain | Me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114800"/>
            <a:ext cx="3390900" cy="24849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100 Things You Should Know about People: #4 — You Imagine Objects From  Above and Tilted (The &quot;Canonical Perspective&quot;) – The Team W, In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4133589"/>
            <a:ext cx="2638425" cy="245745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ow to draw a cup of coffee | Step by step Drawing tutorials | Drawing  tutorial, Plate drawing, Tea cup drawi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29400" y="4572000"/>
            <a:ext cx="2421962" cy="1681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56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fade">
                                      <p:cBhvr>
                                        <p:cTn id="19" dur="500"/>
                                        <p:tgtEl>
                                          <p:spTgt spid="409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100"/>
                                        </p:tgtEl>
                                        <p:attrNameLst>
                                          <p:attrName>style.visibility</p:attrName>
                                        </p:attrNameLst>
                                      </p:cBhvr>
                                      <p:to>
                                        <p:strVal val="visible"/>
                                      </p:to>
                                    </p:set>
                                    <p:animEffect transition="in" filter="fade">
                                      <p:cBhvr>
                                        <p:cTn id="24" dur="500"/>
                                        <p:tgtEl>
                                          <p:spTgt spid="410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102"/>
                                        </p:tgtEl>
                                        <p:attrNameLst>
                                          <p:attrName>style.visibility</p:attrName>
                                        </p:attrNameLst>
                                      </p:cBhvr>
                                      <p:to>
                                        <p:strVal val="visible"/>
                                      </p:to>
                                    </p:set>
                                    <p:animEffect transition="in" filter="fade">
                                      <p:cBhvr>
                                        <p:cTn id="29"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6212" y="73152"/>
            <a:ext cx="6400800" cy="3584448"/>
          </a:xfrm>
          <a:prstGeom prst="rect">
            <a:avLst/>
          </a:prstGeom>
        </p:spPr>
      </p:pic>
      <p:pic>
        <p:nvPicPr>
          <p:cNvPr id="5126" name="Picture 6" descr="Figure 4 from Sensory Gap: Why You Shouldn't Overlook It | Semantic Schola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3736848"/>
            <a:ext cx="7921625" cy="2840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05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6" y="76200"/>
            <a:ext cx="7765321" cy="1325563"/>
          </a:xfrm>
        </p:spPr>
        <p:txBody>
          <a:bodyPr>
            <a:normAutofit/>
          </a:bodyPr>
          <a:lstStyle/>
          <a:p>
            <a:r>
              <a:rPr lang="id-ID" dirty="0"/>
              <a:t>Pemrosesan Bottom-up versus </a:t>
            </a:r>
            <a:r>
              <a:rPr lang="id-ID" dirty="0" smtClean="0"/>
              <a:t>Top-down</a:t>
            </a:r>
            <a:endParaRPr lang="id-ID" dirty="0"/>
          </a:p>
        </p:txBody>
      </p:sp>
      <p:sp>
        <p:nvSpPr>
          <p:cNvPr id="4" name="Text Placeholder 3"/>
          <p:cNvSpPr>
            <a:spLocks noGrp="1"/>
          </p:cNvSpPr>
          <p:nvPr>
            <p:ph type="body" idx="1"/>
          </p:nvPr>
        </p:nvSpPr>
        <p:spPr>
          <a:xfrm>
            <a:off x="698046" y="1546225"/>
            <a:ext cx="3600326" cy="473832"/>
          </a:xfrm>
        </p:spPr>
        <p:txBody>
          <a:bodyPr>
            <a:normAutofit fontScale="92500"/>
          </a:bodyPr>
          <a:lstStyle/>
          <a:p>
            <a:r>
              <a:rPr lang="id-ID" dirty="0" smtClean="0"/>
              <a:t>Bottom-up processing</a:t>
            </a:r>
            <a:endParaRPr lang="id-ID" dirty="0"/>
          </a:p>
        </p:txBody>
      </p:sp>
      <p:sp>
        <p:nvSpPr>
          <p:cNvPr id="5" name="Content Placeholder 4"/>
          <p:cNvSpPr>
            <a:spLocks noGrp="1"/>
          </p:cNvSpPr>
          <p:nvPr>
            <p:ph sz="half" idx="2"/>
          </p:nvPr>
        </p:nvSpPr>
        <p:spPr>
          <a:xfrm>
            <a:off x="672646" y="2362200"/>
            <a:ext cx="3830406" cy="2878968"/>
          </a:xfrm>
          <a:ln w="38100">
            <a:solidFill>
              <a:schemeClr val="tx2">
                <a:lumMod val="75000"/>
              </a:schemeClr>
            </a:solidFill>
            <a:prstDash val="lgDash"/>
          </a:ln>
        </p:spPr>
        <p:txBody>
          <a:bodyPr/>
          <a:lstStyle/>
          <a:p>
            <a:pPr marL="0" indent="0">
              <a:buNone/>
            </a:pPr>
            <a:r>
              <a:rPr lang="id-ID" dirty="0" smtClean="0"/>
              <a:t>Proses pengenalan diawali oleh identifikasi thd bagian-bagian spesifik dari suatu pola, yg menjadi landasaan bagi pengenalan pola secara keseluruhan.</a:t>
            </a:r>
            <a:endParaRPr lang="id-ID" dirty="0"/>
          </a:p>
        </p:txBody>
      </p:sp>
      <p:sp>
        <p:nvSpPr>
          <p:cNvPr id="6" name="Text Placeholder 5"/>
          <p:cNvSpPr>
            <a:spLocks noGrp="1"/>
          </p:cNvSpPr>
          <p:nvPr>
            <p:ph type="body" sz="quarter" idx="3"/>
          </p:nvPr>
        </p:nvSpPr>
        <p:spPr>
          <a:xfrm>
            <a:off x="4846530" y="1635125"/>
            <a:ext cx="3591437" cy="397632"/>
          </a:xfrm>
        </p:spPr>
        <p:txBody>
          <a:bodyPr>
            <a:normAutofit fontScale="92500" lnSpcReduction="10000"/>
          </a:bodyPr>
          <a:lstStyle/>
          <a:p>
            <a:r>
              <a:rPr lang="id-ID" dirty="0" smtClean="0"/>
              <a:t>Top-down processing</a:t>
            </a:r>
            <a:endParaRPr lang="id-ID" dirty="0"/>
          </a:p>
        </p:txBody>
      </p:sp>
      <p:sp>
        <p:nvSpPr>
          <p:cNvPr id="7" name="Content Placeholder 6"/>
          <p:cNvSpPr>
            <a:spLocks noGrp="1"/>
          </p:cNvSpPr>
          <p:nvPr>
            <p:ph sz="quarter" idx="4"/>
          </p:nvPr>
        </p:nvSpPr>
        <p:spPr>
          <a:xfrm>
            <a:off x="4629149" y="2362200"/>
            <a:ext cx="3821518" cy="2878968"/>
          </a:xfrm>
          <a:ln w="38100">
            <a:solidFill>
              <a:schemeClr val="tx2">
                <a:lumMod val="75000"/>
              </a:schemeClr>
            </a:solidFill>
            <a:prstDash val="lgDash"/>
          </a:ln>
        </p:spPr>
        <p:txBody>
          <a:bodyPr>
            <a:normAutofit fontScale="92500" lnSpcReduction="20000"/>
          </a:bodyPr>
          <a:lstStyle/>
          <a:p>
            <a:pPr marL="0" indent="0">
              <a:buNone/>
            </a:pPr>
            <a:r>
              <a:rPr lang="id-ID" dirty="0"/>
              <a:t>Proses pengenalan diawali </a:t>
            </a:r>
            <a:r>
              <a:rPr lang="id-ID" dirty="0" smtClean="0"/>
              <a:t>oleh suatu hipotesis mengenai identitas suatu pola, yg diikuti oleh pengenalan thd bagian-bagian pola tsb, berdasarkan asumsi yg sblmnya telah dibuat. Proses ini perlu sjmlh wkt pelaksanaan.</a:t>
            </a:r>
            <a:endParaRPr lang="id-ID" dirty="0"/>
          </a:p>
        </p:txBody>
      </p:sp>
      <p:sp>
        <p:nvSpPr>
          <p:cNvPr id="3" name="TextBox 2"/>
          <p:cNvSpPr txBox="1"/>
          <p:nvPr/>
        </p:nvSpPr>
        <p:spPr>
          <a:xfrm>
            <a:off x="1676400" y="5832273"/>
            <a:ext cx="1962149" cy="369332"/>
          </a:xfrm>
          <a:prstGeom prst="rect">
            <a:avLst/>
          </a:prstGeom>
          <a:noFill/>
        </p:spPr>
        <p:txBody>
          <a:bodyPr wrap="square" rtlCol="0">
            <a:spAutoFit/>
          </a:bodyPr>
          <a:lstStyle/>
          <a:p>
            <a:r>
              <a:rPr lang="id-ID" dirty="0" smtClean="0"/>
              <a:t>Part-to-whole</a:t>
            </a:r>
            <a:endParaRPr lang="id-ID" dirty="0"/>
          </a:p>
        </p:txBody>
      </p:sp>
      <p:sp>
        <p:nvSpPr>
          <p:cNvPr id="8" name="TextBox 7"/>
          <p:cNvSpPr txBox="1"/>
          <p:nvPr/>
        </p:nvSpPr>
        <p:spPr>
          <a:xfrm>
            <a:off x="5661173" y="5832273"/>
            <a:ext cx="1962149" cy="369332"/>
          </a:xfrm>
          <a:prstGeom prst="rect">
            <a:avLst/>
          </a:prstGeom>
          <a:noFill/>
        </p:spPr>
        <p:txBody>
          <a:bodyPr wrap="square" rtlCol="0">
            <a:spAutoFit/>
          </a:bodyPr>
          <a:lstStyle/>
          <a:p>
            <a:r>
              <a:rPr lang="id-ID" dirty="0" smtClean="0"/>
              <a:t>Whole-to-part</a:t>
            </a:r>
            <a:endParaRPr lang="id-ID" dirty="0"/>
          </a:p>
        </p:txBody>
      </p:sp>
    </p:spTree>
    <p:extLst>
      <p:ext uri="{BB962C8B-B14F-4D97-AF65-F5344CB8AC3E}">
        <p14:creationId xmlns:p14="http://schemas.microsoft.com/office/powerpoint/2010/main" val="4067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bg/>
                                          </p:spTgt>
                                        </p:tgtEl>
                                        <p:attrNameLst>
                                          <p:attrName>style.visibility</p:attrName>
                                        </p:attrNameLst>
                                      </p:cBhvr>
                                      <p:to>
                                        <p:strVal val="visible"/>
                                      </p:to>
                                    </p:set>
                                    <p:anim calcmode="lin" valueType="num">
                                      <p:cBhvr additive="base">
                                        <p:cTn id="33" dur="500" fill="hold"/>
                                        <p:tgtEl>
                                          <p:spTgt spid="7">
                                            <p:bg/>
                                          </p:spTgt>
                                        </p:tgtEl>
                                        <p:attrNameLst>
                                          <p:attrName>ppt_x</p:attrName>
                                        </p:attrNameLst>
                                      </p:cBhvr>
                                      <p:tavLst>
                                        <p:tav tm="0">
                                          <p:val>
                                            <p:strVal val="#ppt_x"/>
                                          </p:val>
                                        </p:tav>
                                        <p:tav tm="100000">
                                          <p:val>
                                            <p:strVal val="#ppt_x"/>
                                          </p:val>
                                        </p:tav>
                                      </p:tavLst>
                                    </p:anim>
                                    <p:anim calcmode="lin" valueType="num">
                                      <p:cBhvr additive="base">
                                        <p:cTn id="34" dur="500" fill="hold"/>
                                        <p:tgtEl>
                                          <p:spTgt spid="7">
                                            <p:bg/>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 calcmode="lin" valueType="num">
                                      <p:cBhvr additive="base">
                                        <p:cTn id="3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barn(inVertical)">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arn(inVertical)">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animBg="1"/>
      <p:bldP spid="6" grpId="0" build="p"/>
      <p:bldP spid="7" grpId="0" build="p" animBg="1"/>
      <p:bldP spid="3"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agian wajah | Domain publik vek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4949" y="441007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Detail Gambar Sketsa Wajah Wanita Dari Samping Koleksi Nomer 12"/>
          <p:cNvPicPr>
            <a:picLocks noChangeAspect="1" noChangeArrowheads="1"/>
          </p:cNvPicPr>
          <p:nvPr/>
        </p:nvPicPr>
        <p:blipFill rotWithShape="1">
          <a:blip r:embed="rId3">
            <a:extLst>
              <a:ext uri="{28A0092B-C50C-407E-A947-70E740481C1C}">
                <a14:useLocalDpi xmlns:a14="http://schemas.microsoft.com/office/drawing/2010/main" val="0"/>
              </a:ext>
            </a:extLst>
          </a:blip>
          <a:srcRect r="30637"/>
          <a:stretch/>
        </p:blipFill>
        <p:spPr bwMode="auto">
          <a:xfrm>
            <a:off x="159442" y="209914"/>
            <a:ext cx="3287143" cy="266223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Gambar Bagian Wajah Png, Vektor, PSD, dan Clipart Dengan Background  Transparan untuk Download Gratis | Pngtr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442" y="3124199"/>
            <a:ext cx="34290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Sketsa Wajah | Market Place Karya Seni Luk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27499"/>
            <a:ext cx="3058259" cy="3822824"/>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Teknik Menggambar Wajah yang Proporsional dan Real - Masvi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4410075"/>
            <a:ext cx="2235808" cy="223580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3124200" y="357951"/>
            <a:ext cx="2955403" cy="888023"/>
          </a:xfrm>
          <a:prstGeom prst="rect">
            <a:avLst/>
          </a:prstGeom>
        </p:spPr>
        <p:txBody>
          <a:bodyP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id-ID" sz="1800" dirty="0" smtClean="0"/>
              <a:t>Pemrosesan Bottom-up </a:t>
            </a:r>
          </a:p>
        </p:txBody>
      </p:sp>
    </p:spTree>
    <p:extLst>
      <p:ext uri="{BB962C8B-B14F-4D97-AF65-F5344CB8AC3E}">
        <p14:creationId xmlns:p14="http://schemas.microsoft.com/office/powerpoint/2010/main" val="118680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fade">
                                      <p:cBhvr>
                                        <p:cTn id="7" dur="500"/>
                                        <p:tgtEl>
                                          <p:spTgt spid="61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52"/>
                                        </p:tgtEl>
                                        <p:attrNameLst>
                                          <p:attrName>style.visibility</p:attrName>
                                        </p:attrNameLst>
                                      </p:cBhvr>
                                      <p:to>
                                        <p:strVal val="visible"/>
                                      </p:to>
                                    </p:set>
                                    <p:animEffect transition="in" filter="fade">
                                      <p:cBhvr>
                                        <p:cTn id="12" dur="500"/>
                                        <p:tgtEl>
                                          <p:spTgt spid="61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56"/>
                                        </p:tgtEl>
                                        <p:attrNameLst>
                                          <p:attrName>style.visibility</p:attrName>
                                        </p:attrNameLst>
                                      </p:cBhvr>
                                      <p:to>
                                        <p:strVal val="visible"/>
                                      </p:to>
                                    </p:set>
                                    <p:animEffect transition="in" filter="fade">
                                      <p:cBhvr>
                                        <p:cTn id="17" dur="500"/>
                                        <p:tgtEl>
                                          <p:spTgt spid="61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fade">
                                      <p:cBhvr>
                                        <p:cTn id="22" dur="500"/>
                                        <p:tgtEl>
                                          <p:spTgt spid="614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54"/>
                                        </p:tgtEl>
                                        <p:attrNameLst>
                                          <p:attrName>style.visibility</p:attrName>
                                        </p:attrNameLst>
                                      </p:cBhvr>
                                      <p:to>
                                        <p:strVal val="visible"/>
                                      </p:to>
                                    </p:set>
                                    <p:animEffect transition="in" filter="fade">
                                      <p:cBhvr>
                                        <p:cTn id="27" dur="500"/>
                                        <p:tgtEl>
                                          <p:spTgt spid="6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agian wajah | Domain publik vek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4949" y="441007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Detail Gambar Sketsa Wajah Wanita Dari Samping Koleksi Nomer 12"/>
          <p:cNvPicPr>
            <a:picLocks noChangeAspect="1" noChangeArrowheads="1"/>
          </p:cNvPicPr>
          <p:nvPr/>
        </p:nvPicPr>
        <p:blipFill rotWithShape="1">
          <a:blip r:embed="rId3">
            <a:extLst>
              <a:ext uri="{28A0092B-C50C-407E-A947-70E740481C1C}">
                <a14:useLocalDpi xmlns:a14="http://schemas.microsoft.com/office/drawing/2010/main" val="0"/>
              </a:ext>
            </a:extLst>
          </a:blip>
          <a:srcRect r="30637"/>
          <a:stretch/>
        </p:blipFill>
        <p:spPr bwMode="auto">
          <a:xfrm>
            <a:off x="159442" y="209914"/>
            <a:ext cx="3287143" cy="266223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Gambar Bagian Wajah Png, Vektor, PSD, dan Clipart Dengan Background  Transparan untuk Download Gratis | Pngtr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442" y="3124199"/>
            <a:ext cx="342900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Sketsa Wajah | Market Place Karya Seni Luk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27499"/>
            <a:ext cx="3058259" cy="3822824"/>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Teknik Menggambar Wajah yang Proporsional dan Real - Masvi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4410075"/>
            <a:ext cx="2235808" cy="2235808"/>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a:xfrm>
            <a:off x="3124200" y="357951"/>
            <a:ext cx="2955403" cy="888023"/>
          </a:xfrm>
          <a:prstGeom prst="rect">
            <a:avLst/>
          </a:prstGeom>
        </p:spPr>
        <p:txBody>
          <a:bodyP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id-ID" sz="1800" dirty="0" smtClean="0"/>
              <a:t>Pemrosesan </a:t>
            </a:r>
          </a:p>
          <a:p>
            <a:r>
              <a:rPr lang="id-ID" sz="1800" dirty="0" smtClean="0"/>
              <a:t>Top-down</a:t>
            </a:r>
            <a:endParaRPr lang="id-ID" sz="1800" dirty="0"/>
          </a:p>
        </p:txBody>
      </p:sp>
    </p:spTree>
    <p:extLst>
      <p:ext uri="{BB962C8B-B14F-4D97-AF65-F5344CB8AC3E}">
        <p14:creationId xmlns:p14="http://schemas.microsoft.com/office/powerpoint/2010/main" val="384629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fade">
                                      <p:cBhvr>
                                        <p:cTn id="7" dur="500"/>
                                        <p:tgtEl>
                                          <p:spTgt spid="61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5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56"/>
                                        </p:tgtEl>
                                        <p:attrNameLst>
                                          <p:attrName>style.visibility</p:attrName>
                                        </p:attrNameLst>
                                      </p:cBhvr>
                                      <p:to>
                                        <p:strVal val="visible"/>
                                      </p:to>
                                    </p:set>
                                    <p:animEffect transition="in" filter="fade">
                                      <p:cBhvr>
                                        <p:cTn id="17" dur="500"/>
                                        <p:tgtEl>
                                          <p:spTgt spid="61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52"/>
                                        </p:tgtEl>
                                        <p:attrNameLst>
                                          <p:attrName>style.visibility</p:attrName>
                                        </p:attrNameLst>
                                      </p:cBhvr>
                                      <p:to>
                                        <p:strVal val="visible"/>
                                      </p:to>
                                    </p:set>
                                    <p:animEffect transition="in" filter="fade">
                                      <p:cBhvr>
                                        <p:cTn id="22" dur="500"/>
                                        <p:tgtEl>
                                          <p:spTgt spid="61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50"/>
                                        </p:tgtEl>
                                        <p:attrNameLst>
                                          <p:attrName>style.visibility</p:attrName>
                                        </p:attrNameLst>
                                      </p:cBhvr>
                                      <p:to>
                                        <p:strVal val="visible"/>
                                      </p:to>
                                    </p:set>
                                    <p:animEffect transition="in" filter="fade">
                                      <p:cBhvr>
                                        <p:cTn id="27"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152400"/>
            <a:ext cx="7765321" cy="1326321"/>
          </a:xfrm>
        </p:spPr>
        <p:txBody>
          <a:bodyPr/>
          <a:lstStyle/>
          <a:p>
            <a:r>
              <a:rPr lang="id-ID" dirty="0"/>
              <a:t>Pencocokan </a:t>
            </a:r>
            <a:r>
              <a:rPr lang="id-ID" dirty="0" smtClean="0"/>
              <a:t>template – template matching</a:t>
            </a:r>
            <a:endParaRPr lang="id-ID" dirty="0"/>
          </a:p>
        </p:txBody>
      </p:sp>
      <p:sp>
        <p:nvSpPr>
          <p:cNvPr id="3" name="Content Placeholder 2"/>
          <p:cNvSpPr>
            <a:spLocks noGrp="1"/>
          </p:cNvSpPr>
          <p:nvPr>
            <p:ph idx="1"/>
          </p:nvPr>
        </p:nvSpPr>
        <p:spPr>
          <a:xfrm>
            <a:off x="304800" y="1612900"/>
            <a:ext cx="6020254" cy="2362200"/>
          </a:xfrm>
          <a:ln w="38100">
            <a:solidFill>
              <a:schemeClr val="tx2">
                <a:lumMod val="75000"/>
              </a:schemeClr>
            </a:solidFill>
            <a:prstDash val="lgDash"/>
          </a:ln>
        </p:spPr>
        <p:txBody>
          <a:bodyPr>
            <a:normAutofit fontScale="92500" lnSpcReduction="20000"/>
          </a:bodyPr>
          <a:lstStyle/>
          <a:p>
            <a:pPr marL="0" indent="0">
              <a:buNone/>
            </a:pPr>
            <a:r>
              <a:rPr lang="id-ID" sz="1800" dirty="0" smtClean="0"/>
              <a:t>Sebuah template, dlm konteks pengenalan pola pada manusia merujuk pada suatu konstruk internal yang, ketika disesuaikan atau dicocokkan dengan stimuli sensorik, menyebabkan terjadinya pengenalan thd obyek. Idenya spt ‘lubang kunci dan kuncinya yg tepat’.</a:t>
            </a:r>
          </a:p>
          <a:p>
            <a:pPr marL="0" indent="0">
              <a:buNone/>
            </a:pPr>
            <a:r>
              <a:rPr lang="id-ID" sz="1800" dirty="0" smtClean="0"/>
              <a:t>Cth pengenalan thd huruf dan perkembangan pengenalan thd kata. </a:t>
            </a:r>
            <a:endParaRPr lang="id-ID" sz="1800" dirty="0"/>
          </a:p>
        </p:txBody>
      </p:sp>
      <p:sp>
        <p:nvSpPr>
          <p:cNvPr id="4" name="Content Placeholder 2"/>
          <p:cNvSpPr txBox="1">
            <a:spLocks/>
          </p:cNvSpPr>
          <p:nvPr/>
        </p:nvSpPr>
        <p:spPr>
          <a:xfrm>
            <a:off x="304800" y="4109278"/>
            <a:ext cx="6020254" cy="2596321"/>
          </a:xfrm>
          <a:prstGeom prst="rect">
            <a:avLst/>
          </a:prstGeom>
          <a:ln w="38100">
            <a:solidFill>
              <a:schemeClr val="tx2">
                <a:lumMod val="75000"/>
              </a:schemeClr>
            </a:solidFill>
            <a:prstDash val="lgDash"/>
          </a:ln>
        </p:spPr>
        <p:txBody>
          <a:bodyPr vert="horz" lIns="91440" tIns="45720" rIns="91440" bIns="45720" rtlCol="0">
            <a:normAutofit fontScale="85000" lnSpcReduction="10000"/>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buFont typeface="Arial" panose="020B0604020202020204" pitchFamily="34" charset="0"/>
              <a:buNone/>
            </a:pPr>
            <a:r>
              <a:rPr lang="id-ID" sz="1800" b="1" u="sng" dirty="0" smtClean="0"/>
              <a:t>Teori Geon – Geometrical Ions oleh Irving Biederman</a:t>
            </a:r>
          </a:p>
          <a:p>
            <a:pPr marL="0" indent="0">
              <a:buFont typeface="Arial" panose="020B0604020202020204" pitchFamily="34" charset="0"/>
              <a:buNone/>
            </a:pPr>
            <a:r>
              <a:rPr lang="id-ID" sz="1800" dirty="0" smtClean="0"/>
              <a:t>Utk mengatasi kekakuan teori pencocokan template, ditemukan bahwa sistem pemrosesan manusia memiliki sejumlah bentuk geometrik sederhana yg terbatas, yg dpt diaplikasikan pada bentuk-bentuk yg rumit. Seluruh bentuk-bentuk yg kompleks tersusun dari geon-geon. Cth sebuah cangkir tersusun dari dua geon</a:t>
            </a:r>
            <a:r>
              <a:rPr lang="id-ID" sz="1800" dirty="0" smtClean="0">
                <a:latin typeface="Arial" panose="020B0604020202020204" pitchFamily="34" charset="0"/>
                <a:cs typeface="Arial" panose="020B0604020202020204" pitchFamily="34" charset="0"/>
              </a:rPr>
              <a:t>: sebuah silinder (yakni tubuh cangkir yg menampung cairan) dan sebuah ellips (pegangan cangkir).</a:t>
            </a:r>
            <a:endParaRPr lang="id-ID" sz="1800" dirty="0"/>
          </a:p>
        </p:txBody>
      </p:sp>
      <p:sp>
        <p:nvSpPr>
          <p:cNvPr id="5" name="TextBox 4"/>
          <p:cNvSpPr txBox="1"/>
          <p:nvPr/>
        </p:nvSpPr>
        <p:spPr>
          <a:xfrm>
            <a:off x="6629400" y="2339563"/>
            <a:ext cx="2362200" cy="3539430"/>
          </a:xfrm>
          <a:prstGeom prst="rect">
            <a:avLst/>
          </a:prstGeom>
          <a:noFill/>
          <a:ln w="28575">
            <a:solidFill>
              <a:schemeClr val="tx2">
                <a:lumMod val="75000"/>
              </a:schemeClr>
            </a:solidFill>
          </a:ln>
        </p:spPr>
        <p:txBody>
          <a:bodyPr wrap="square" rtlCol="0">
            <a:spAutoFit/>
          </a:bodyPr>
          <a:lstStyle/>
          <a:p>
            <a:r>
              <a:rPr lang="id-ID" sz="3200" dirty="0" smtClean="0">
                <a:latin typeface="Algerian" panose="04020705040A02060702" pitchFamily="82" charset="0"/>
              </a:rPr>
              <a:t>S</a:t>
            </a:r>
            <a:r>
              <a:rPr lang="id-ID" sz="3200" dirty="0" smtClean="0">
                <a:latin typeface="Arial" panose="020B0604020202020204" pitchFamily="34" charset="0"/>
                <a:cs typeface="Arial" panose="020B0604020202020204" pitchFamily="34" charset="0"/>
              </a:rPr>
              <a:t>S</a:t>
            </a:r>
            <a:r>
              <a:rPr lang="id-ID" sz="3200" dirty="0" smtClean="0">
                <a:latin typeface="Arial Black" panose="020B0A04020102020204" pitchFamily="34" charset="0"/>
                <a:cs typeface="Arial" panose="020B0604020202020204" pitchFamily="34" charset="0"/>
              </a:rPr>
              <a:t>S</a:t>
            </a:r>
            <a:r>
              <a:rPr lang="id-ID" sz="3200" dirty="0" smtClean="0">
                <a:latin typeface="Arial Narrow" panose="020B0606020202030204" pitchFamily="34" charset="0"/>
                <a:cs typeface="Arial" panose="020B0604020202020204" pitchFamily="34" charset="0"/>
              </a:rPr>
              <a:t>S</a:t>
            </a:r>
            <a:r>
              <a:rPr lang="id-ID" sz="3200" dirty="0" smtClean="0">
                <a:latin typeface="Arial Unicode MS" panose="020B0604020202020204" pitchFamily="34" charset="-128"/>
                <a:ea typeface="Arial Unicode MS" panose="020B0604020202020204" pitchFamily="34" charset="-128"/>
                <a:cs typeface="Arial Unicode MS" panose="020B0604020202020204" pitchFamily="34" charset="-128"/>
              </a:rPr>
              <a:t>S</a:t>
            </a:r>
            <a:r>
              <a:rPr lang="id-ID" sz="3200" dirty="0" smtClean="0">
                <a:latin typeface="Baskerville Old Face" panose="02020602080505020303" pitchFamily="18" charset="0"/>
                <a:ea typeface="Arial Unicode MS" panose="020B0604020202020204" pitchFamily="34" charset="-128"/>
                <a:cs typeface="Arial Unicode MS" panose="020B0604020202020204" pitchFamily="34" charset="-128"/>
              </a:rPr>
              <a:t>S</a:t>
            </a:r>
            <a:r>
              <a:rPr lang="id-ID" sz="3200" dirty="0" smtClean="0">
                <a:latin typeface="Bauhaus 93" panose="04030905020B02020C02" pitchFamily="82" charset="0"/>
                <a:ea typeface="Arial Unicode MS" panose="020B0604020202020204" pitchFamily="34" charset="-128"/>
                <a:cs typeface="Arial Unicode MS" panose="020B0604020202020204" pitchFamily="34" charset="-128"/>
              </a:rPr>
              <a:t>S</a:t>
            </a:r>
            <a:r>
              <a:rPr lang="id-ID" sz="3200" dirty="0" smtClean="0">
                <a:latin typeface="Bell MT" panose="02020503060305020303" pitchFamily="18" charset="0"/>
                <a:ea typeface="Arial Unicode MS" panose="020B0604020202020204" pitchFamily="34" charset="-128"/>
                <a:cs typeface="Arial Unicode MS" panose="020B0604020202020204" pitchFamily="34" charset="-128"/>
              </a:rPr>
              <a:t>S</a:t>
            </a:r>
            <a:r>
              <a:rPr lang="id-ID" sz="3200" dirty="0" smtClean="0">
                <a:latin typeface="Berlin Sans FB" panose="020E0602020502020306" pitchFamily="34" charset="0"/>
                <a:ea typeface="Arial Unicode MS" panose="020B0604020202020204" pitchFamily="34" charset="-128"/>
                <a:cs typeface="Arial Unicode MS" panose="020B0604020202020204" pitchFamily="34" charset="-128"/>
              </a:rPr>
              <a:t>S</a:t>
            </a:r>
            <a:r>
              <a:rPr lang="id-ID" sz="3200" dirty="0" smtClean="0">
                <a:latin typeface="Berlin Sans FB Demi" panose="020E0802020502020306" pitchFamily="34" charset="0"/>
                <a:ea typeface="Arial Unicode MS" panose="020B0604020202020204" pitchFamily="34" charset="-128"/>
                <a:cs typeface="Arial Unicode MS" panose="020B0604020202020204" pitchFamily="34" charset="-128"/>
              </a:rPr>
              <a:t>S</a:t>
            </a:r>
            <a:r>
              <a:rPr lang="id-ID" sz="3200" dirty="0" smtClean="0">
                <a:latin typeface="Bernard MT Condensed" panose="02050806060905020404" pitchFamily="18" charset="0"/>
                <a:ea typeface="Arial Unicode MS" panose="020B0604020202020204" pitchFamily="34" charset="-128"/>
                <a:cs typeface="Arial Unicode MS" panose="020B0604020202020204" pitchFamily="34" charset="-128"/>
              </a:rPr>
              <a:t>S</a:t>
            </a:r>
            <a:r>
              <a:rPr lang="id-ID" sz="3200" dirty="0" smtClean="0">
                <a:latin typeface="Bodoni MT Poster Compressed" panose="02070706080601050204" pitchFamily="18" charset="0"/>
                <a:ea typeface="Arial Unicode MS" panose="020B0604020202020204" pitchFamily="34" charset="-128"/>
                <a:cs typeface="Arial Unicode MS" panose="020B0604020202020204" pitchFamily="34" charset="-128"/>
              </a:rPr>
              <a:t>S</a:t>
            </a:r>
            <a:r>
              <a:rPr lang="id-ID" sz="3200" dirty="0" smtClean="0">
                <a:latin typeface="Book Antiqua" panose="02040602050305030304" pitchFamily="18" charset="0"/>
                <a:ea typeface="Arial Unicode MS" panose="020B0604020202020204" pitchFamily="34" charset="-128"/>
                <a:cs typeface="Arial Unicode MS" panose="020B0604020202020204" pitchFamily="34" charset="-128"/>
              </a:rPr>
              <a:t>S</a:t>
            </a:r>
            <a:r>
              <a:rPr lang="id-ID" sz="3200" dirty="0" smtClean="0">
                <a:latin typeface="Bookman Old Style" panose="02050604050505020204" pitchFamily="18" charset="0"/>
                <a:ea typeface="Arial Unicode MS" panose="020B0604020202020204" pitchFamily="34" charset="-128"/>
                <a:cs typeface="Arial Unicode MS" panose="020B0604020202020204" pitchFamily="34" charset="-128"/>
              </a:rPr>
              <a:t>S</a:t>
            </a:r>
            <a:r>
              <a:rPr lang="id-ID" sz="3200" dirty="0" smtClean="0">
                <a:latin typeface="Bookman Old Style" panose="02050604050505020204" pitchFamily="18" charset="0"/>
                <a:ea typeface="Arial Unicode MS" panose="020B0604020202020204" pitchFamily="34" charset="-128"/>
                <a:cs typeface="Arial Unicode MS" panose="020B0604020202020204" pitchFamily="34" charset="-128"/>
                <a:sym typeface="Bookshelf Symbol 7" panose="05010101010101010101" pitchFamily="2" charset="2"/>
              </a:rPr>
              <a:t></a:t>
            </a:r>
            <a:r>
              <a:rPr lang="id-ID" sz="3200" dirty="0" smtClean="0">
                <a:latin typeface="Britannic Bold" panose="020B0903060703020204" pitchFamily="34" charset="0"/>
                <a:ea typeface="Arial Unicode MS" panose="020B0604020202020204" pitchFamily="34" charset="-128"/>
                <a:cs typeface="Arial Unicode MS" panose="020B0604020202020204" pitchFamily="34" charset="-128"/>
                <a:sym typeface="Bookshelf Symbol 7" panose="05010101010101010101" pitchFamily="2" charset="2"/>
              </a:rPr>
              <a:t>S</a:t>
            </a:r>
            <a:r>
              <a:rPr lang="id-ID" sz="3200" dirty="0" smtClean="0">
                <a:latin typeface="Broadway" panose="04040905080B02020502" pitchFamily="82" charset="0"/>
                <a:ea typeface="Arial Unicode MS" panose="020B0604020202020204" pitchFamily="34" charset="-128"/>
                <a:cs typeface="Arial Unicode MS" panose="020B0604020202020204" pitchFamily="34" charset="-128"/>
                <a:sym typeface="Bookshelf Symbol 7" panose="05010101010101010101" pitchFamily="2" charset="2"/>
              </a:rPr>
              <a:t>S</a:t>
            </a:r>
            <a:r>
              <a:rPr lang="id-ID" sz="3200" dirty="0" smtClean="0">
                <a:latin typeface="Brush Script MT" panose="03060802040406070304" pitchFamily="66" charset="0"/>
                <a:ea typeface="Arial Unicode MS" panose="020B0604020202020204" pitchFamily="34" charset="-128"/>
                <a:cs typeface="Arial Unicode MS" panose="020B0604020202020204" pitchFamily="34" charset="-128"/>
                <a:sym typeface="Bookshelf Symbol 7" panose="05010101010101010101" pitchFamily="2" charset="2"/>
              </a:rPr>
              <a:t>S</a:t>
            </a:r>
            <a:r>
              <a:rPr lang="id-ID" sz="3200" dirty="0" smtClean="0">
                <a:latin typeface="Calibri" panose="020F0502020204030204" pitchFamily="34" charset="0"/>
                <a:ea typeface="Arial Unicode MS" panose="020B0604020202020204" pitchFamily="34" charset="-128"/>
                <a:cs typeface="Calibri" panose="020F0502020204030204" pitchFamily="34" charset="0"/>
                <a:sym typeface="Bookshelf Symbol 7" panose="05010101010101010101" pitchFamily="2" charset="2"/>
              </a:rPr>
              <a:t>S</a:t>
            </a:r>
            <a:r>
              <a:rPr lang="id-ID" sz="3200" dirty="0" smtClean="0">
                <a:latin typeface="Calibri Light" panose="020F0302020204030204" pitchFamily="34" charset="0"/>
                <a:ea typeface="Arial Unicode MS" panose="020B0604020202020204" pitchFamily="34" charset="-128"/>
                <a:cs typeface="Calibri Light" panose="020F0302020204030204" pitchFamily="34" charset="0"/>
                <a:sym typeface="Bookshelf Symbol 7" panose="05010101010101010101" pitchFamily="2" charset="2"/>
              </a:rPr>
              <a:t>S</a:t>
            </a:r>
            <a:r>
              <a:rPr lang="id-ID" sz="3200" dirty="0" smtClean="0">
                <a:latin typeface="Californian FB" panose="0207040306080B030204" pitchFamily="18" charset="0"/>
                <a:ea typeface="Arial Unicode MS" panose="020B0604020202020204" pitchFamily="34" charset="-128"/>
                <a:cs typeface="Calibri Light" panose="020F0302020204030204" pitchFamily="34" charset="0"/>
                <a:sym typeface="Bookshelf Symbol 7" panose="05010101010101010101" pitchFamily="2" charset="2"/>
              </a:rPr>
              <a:t>S</a:t>
            </a:r>
            <a:r>
              <a:rPr lang="id-ID" sz="3200" dirty="0" smtClean="0">
                <a:latin typeface="Cambria" panose="02040503050406030204" pitchFamily="18" charset="0"/>
                <a:ea typeface="Arial Unicode MS" panose="020B0604020202020204" pitchFamily="34" charset="-128"/>
                <a:cs typeface="Calibri Light" panose="020F0302020204030204" pitchFamily="34" charset="0"/>
                <a:sym typeface="Bookshelf Symbol 7" panose="05010101010101010101" pitchFamily="2" charset="2"/>
              </a:rPr>
              <a:t>S</a:t>
            </a:r>
            <a:r>
              <a:rPr lang="id-ID" sz="3200" dirty="0" smtClean="0">
                <a:latin typeface="Cambria Math" panose="02040503050406030204" pitchFamily="18"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andara" panose="020E0502030303020204" pitchFamily="34"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entaur" panose="02030504050205020304" pitchFamily="18"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entury" panose="02040604050505020304" pitchFamily="18"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entury Gothic" panose="020B0502020202020204" pitchFamily="34"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olonna MT" panose="04020805060202030203" pitchFamily="82"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omic Sans MS" panose="030F0702030302020204" pitchFamily="66"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onsolas" panose="020B0609020204030204" pitchFamily="49"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onstantia" panose="02030602050306030303" pitchFamily="18"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ooper Black" panose="0208090404030B020404" pitchFamily="18"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orbel" panose="020B0503020204020204" pitchFamily="34" charset="0"/>
                <a:ea typeface="Cambria Math" panose="02040503050406030204" pitchFamily="18" charset="0"/>
                <a:cs typeface="Calibri Light" panose="020F0302020204030204" pitchFamily="34" charset="0"/>
                <a:sym typeface="Bookshelf Symbol 7" panose="05010101010101010101" pitchFamily="2" charset="2"/>
              </a:rPr>
              <a:t>S</a:t>
            </a:r>
            <a:r>
              <a:rPr lang="id-ID" sz="3200" dirty="0" smtClean="0">
                <a:latin typeface="Courier New" panose="02070309020205020404" pitchFamily="49" charset="0"/>
                <a:ea typeface="Cambria Math" panose="02040503050406030204" pitchFamily="18" charset="0"/>
                <a:cs typeface="Courier New" panose="02070309020205020404" pitchFamily="49" charset="0"/>
                <a:sym typeface="Bookshelf Symbol 7" panose="05010101010101010101" pitchFamily="2" charset="2"/>
              </a:rPr>
              <a:t>S</a:t>
            </a:r>
            <a:r>
              <a:rPr lang="id-ID" sz="3200" dirty="0" smtClean="0">
                <a:latin typeface="Ebrima" panose="02000000000000000000" pitchFamily="2"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Footlight MT Light" panose="0204060206030A020304" pitchFamily="18"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Franklin Gothic Medium" panose="020B0603020102020204" pitchFamily="34"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Freestyle Script" panose="030804020302050B0404" pitchFamily="66"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Gabriola" panose="04040605051002020D02" pitchFamily="82"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Gadugi" panose="020B0502040204020203" pitchFamily="34"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Garamond" panose="02020404030301010803" pitchFamily="18"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Georgia" panose="02040502050405020303" pitchFamily="18"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Haettenschweiler" panose="020B0706040902060204" pitchFamily="34"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Harlow Solid Italic" panose="04030604020F02020D02" pitchFamily="82"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Harrington" panose="04040505050A02020702" pitchFamily="82"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High Tower Text" panose="02040502050506030303" pitchFamily="18"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Impact" panose="020B0806030902050204" pitchFamily="34"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Informal Roman" panose="030604020304060B0204" pitchFamily="66"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Javanese Text" panose="02000000000000000000" pitchFamily="2"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Jokerman" panose="04090605060D06020702" pitchFamily="82"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Juice ITC" panose="04040403040A02020202" pitchFamily="82"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Kristen ITC" panose="03050502040202030202" pitchFamily="66"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Kunstler Script" panose="030304020206070D0D06" pitchFamily="66" charset="0"/>
                <a:ea typeface="Ebrima" panose="02000000000000000000" pitchFamily="2" charset="0"/>
                <a:cs typeface="Ebrima" panose="02000000000000000000" pitchFamily="2" charset="0"/>
                <a:sym typeface="Bookshelf Symbol 7" panose="05010101010101010101" pitchFamily="2" charset="2"/>
              </a:rPr>
              <a:t>S</a:t>
            </a:r>
            <a:r>
              <a:rPr lang="id-ID" sz="3200" dirty="0" smtClean="0">
                <a:latin typeface="Leelawadee" panose="020B0502040204020203" pitchFamily="34" charset="-34"/>
                <a:ea typeface="Ebrima" panose="02000000000000000000" pitchFamily="2" charset="0"/>
                <a:cs typeface="Leelawadee" panose="020B0502040204020203" pitchFamily="34" charset="-34"/>
                <a:sym typeface="Bookshelf Symbol 7" panose="05010101010101010101" pitchFamily="2" charset="2"/>
              </a:rPr>
              <a:t>S</a:t>
            </a:r>
            <a:r>
              <a:rPr lang="id-ID" sz="3200" dirty="0" smtClean="0">
                <a:latin typeface="Lucida Bright" panose="02040602050505020304" pitchFamily="18" charset="0"/>
                <a:ea typeface="Ebrima" panose="02000000000000000000" pitchFamily="2" charset="0"/>
                <a:cs typeface="Leelawadee" panose="020B0502040204020203" pitchFamily="34" charset="-34"/>
                <a:sym typeface="Bookshelf Symbol 7" panose="05010101010101010101" pitchFamily="2" charset="2"/>
              </a:rPr>
              <a:t>S</a:t>
            </a:r>
            <a:r>
              <a:rPr lang="id-ID" sz="3200" dirty="0" smtClean="0">
                <a:latin typeface="Lucida Calligraphy" panose="03010101010101010101" pitchFamily="66" charset="0"/>
                <a:ea typeface="Ebrima" panose="02000000000000000000" pitchFamily="2" charset="0"/>
                <a:cs typeface="Leelawadee" panose="020B0502040204020203" pitchFamily="34" charset="-34"/>
                <a:sym typeface="Bookshelf Symbol 7" panose="05010101010101010101" pitchFamily="2" charset="2"/>
              </a:rPr>
              <a:t>S</a:t>
            </a:r>
            <a:r>
              <a:rPr lang="id-ID" sz="3200" dirty="0" smtClean="0">
                <a:latin typeface="Lucida Handwriting" panose="03010101010101010101" pitchFamily="66" charset="0"/>
                <a:ea typeface="Ebrima" panose="02000000000000000000" pitchFamily="2" charset="0"/>
                <a:cs typeface="Leelawadee" panose="020B0502040204020203" pitchFamily="34" charset="-34"/>
                <a:sym typeface="Bookshelf Symbol 7" panose="05010101010101010101" pitchFamily="2" charset="2"/>
              </a:rPr>
              <a:t>S</a:t>
            </a:r>
            <a:r>
              <a:rPr lang="id-ID" sz="3200" dirty="0" smtClean="0">
                <a:latin typeface="Lucida Sans Unicode" panose="020B0602030504020204" pitchFamily="34" charset="0"/>
                <a:ea typeface="Ebrima" panose="02000000000000000000" pitchFamily="2" charset="0"/>
                <a:cs typeface="Lucida Sans Unicode" panose="020B0602030504020204" pitchFamily="34" charset="0"/>
                <a:sym typeface="Bookshelf Symbol 7" panose="05010101010101010101" pitchFamily="2" charset="2"/>
              </a:rPr>
              <a:t>S</a:t>
            </a:r>
            <a:r>
              <a:rPr lang="id-ID" sz="3200" dirty="0" smtClean="0">
                <a:latin typeface="Lucida Handwriting" panose="03010101010101010101" pitchFamily="66" charset="0"/>
                <a:ea typeface="Ebrima" panose="02000000000000000000" pitchFamily="2" charset="0"/>
                <a:cs typeface="Lucida Sans Unicode" panose="020B0602030504020204" pitchFamily="34" charset="0"/>
                <a:sym typeface="Bookshelf Symbol 7" panose="05010101010101010101" pitchFamily="2" charset="2"/>
              </a:rPr>
              <a:t>s</a:t>
            </a:r>
            <a:r>
              <a:rPr lang="id-ID" sz="3200" dirty="0" smtClean="0">
                <a:latin typeface="Lucida Sans Unicode" panose="020B0602030504020204" pitchFamily="34" charset="0"/>
                <a:ea typeface="Ebrima" panose="02000000000000000000" pitchFamily="2" charset="0"/>
                <a:cs typeface="Lucida Sans Unicode" panose="020B0602030504020204" pitchFamily="34" charset="0"/>
                <a:sym typeface="Bookshelf Symbol 7" panose="05010101010101010101" pitchFamily="2" charset="2"/>
              </a:rPr>
              <a:t>s</a:t>
            </a:r>
            <a:r>
              <a:rPr lang="id-ID" sz="3200" dirty="0" smtClean="0">
                <a:latin typeface="Magneto" panose="04030805050802020D02" pitchFamily="82" charset="0"/>
                <a:ea typeface="Ebrima" panose="02000000000000000000" pitchFamily="2" charset="0"/>
                <a:cs typeface="Lucida Sans Unicode" panose="020B0602030504020204" pitchFamily="34" charset="0"/>
                <a:sym typeface="Bookshelf Symbol 7" panose="05010101010101010101" pitchFamily="2" charset="2"/>
              </a:rPr>
              <a:t>sS</a:t>
            </a:r>
            <a:r>
              <a:rPr lang="id-ID" sz="3200" dirty="0" smtClean="0">
                <a:latin typeface="Viner Hand ITC" panose="03070502030502020203" pitchFamily="66" charset="0"/>
                <a:ea typeface="Ebrima" panose="02000000000000000000" pitchFamily="2" charset="0"/>
                <a:cs typeface="Lucida Sans Unicode" panose="020B0602030504020204" pitchFamily="34" charset="0"/>
                <a:sym typeface="Bookshelf Symbol 7" panose="05010101010101010101" pitchFamily="2" charset="2"/>
              </a:rPr>
              <a:t>Ss</a:t>
            </a:r>
            <a:r>
              <a:rPr lang="id-ID" sz="3200" dirty="0" smtClean="0">
                <a:latin typeface="Vivaldi" panose="03020602050506090804" pitchFamily="66" charset="0"/>
                <a:ea typeface="Ebrima" panose="02000000000000000000" pitchFamily="2" charset="0"/>
                <a:cs typeface="Lucida Sans Unicode" panose="020B0602030504020204" pitchFamily="34" charset="0"/>
                <a:sym typeface="Bookshelf Symbol 7" panose="05010101010101010101" pitchFamily="2" charset="2"/>
              </a:rPr>
              <a:t>S</a:t>
            </a:r>
            <a:endParaRPr lang="id-ID" sz="3200" dirty="0"/>
          </a:p>
        </p:txBody>
      </p:sp>
    </p:spTree>
    <p:extLst>
      <p:ext uri="{BB962C8B-B14F-4D97-AF65-F5344CB8AC3E}">
        <p14:creationId xmlns:p14="http://schemas.microsoft.com/office/powerpoint/2010/main" val="2246821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angkir Kopi Yang Digambar Tangan Seni Satu Baris Kontur Kontinu Bergaya  Minuman Harum Dengan Uap Dalam Cangkir Ilustrasi Stok - Unduh Gambar  Sekarang - i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009900"/>
            <a:ext cx="36576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One Line Drawing Vector PNG Images, Coffee One Line Art Drawing, Coffee  Drawing, Coffee Sketch, Illustration PNG Image For Free Down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009900"/>
            <a:ext cx="36576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Sketsa Gambar Gelas | Garlerisket"/>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614" t="21127" r="948" b="15493"/>
          <a:stretch/>
        </p:blipFill>
        <p:spPr bwMode="auto">
          <a:xfrm>
            <a:off x="6312979" y="498785"/>
            <a:ext cx="2521867" cy="236220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Sketsa Gambar Gelas | Garleriske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8840"/>
          <a:stretch/>
        </p:blipFill>
        <p:spPr bwMode="auto">
          <a:xfrm>
            <a:off x="1066800" y="217714"/>
            <a:ext cx="2410097" cy="264327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675511" y="1120249"/>
            <a:ext cx="2438853" cy="838199"/>
          </a:xfrm>
          <a:prstGeom prst="rect">
            <a:avLst/>
          </a:prstGeom>
        </p:spPr>
        <p:txBody>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r>
              <a:rPr lang="id-ID" sz="2400" dirty="0" smtClean="0"/>
              <a:t>template matching</a:t>
            </a:r>
            <a:endParaRPr lang="id-ID" sz="2400" dirty="0"/>
          </a:p>
        </p:txBody>
      </p:sp>
    </p:spTree>
    <p:extLst>
      <p:ext uri="{BB962C8B-B14F-4D97-AF65-F5344CB8AC3E}">
        <p14:creationId xmlns:p14="http://schemas.microsoft.com/office/powerpoint/2010/main" val="22246840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irl before a Mirror - Wiki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457200"/>
            <a:ext cx="4876800" cy="60873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397042"/>
            <a:ext cx="3124200" cy="1815882"/>
          </a:xfrm>
          <a:prstGeom prst="rect">
            <a:avLst/>
          </a:prstGeom>
          <a:noFill/>
        </p:spPr>
        <p:txBody>
          <a:bodyPr wrap="square" rtlCol="0">
            <a:spAutoFit/>
          </a:bodyPr>
          <a:lstStyle/>
          <a:p>
            <a:r>
              <a:rPr lang="id-ID" sz="2800" dirty="0" smtClean="0">
                <a:latin typeface="Algerian" panose="04020705040A02060702" pitchFamily="82" charset="0"/>
              </a:rPr>
              <a:t>Geon dalam seni</a:t>
            </a:r>
          </a:p>
          <a:p>
            <a:endParaRPr lang="id-ID" sz="2800" dirty="0" smtClean="0">
              <a:latin typeface="Algerian" panose="04020705040A02060702" pitchFamily="82" charset="0"/>
            </a:endParaRPr>
          </a:p>
          <a:p>
            <a:r>
              <a:rPr lang="id-ID" sz="2800" dirty="0" smtClean="0">
                <a:latin typeface="Algerian" panose="04020705040A02060702" pitchFamily="82" charset="0"/>
              </a:rPr>
              <a:t>‘Priming Effect’</a:t>
            </a:r>
            <a:endParaRPr lang="id-ID" sz="2800" dirty="0">
              <a:latin typeface="Algerian" panose="04020705040A02060702" pitchFamily="82" charset="0"/>
            </a:endParaRPr>
          </a:p>
        </p:txBody>
      </p:sp>
      <p:sp>
        <p:nvSpPr>
          <p:cNvPr id="3" name="TextBox 2"/>
          <p:cNvSpPr txBox="1"/>
          <p:nvPr/>
        </p:nvSpPr>
        <p:spPr>
          <a:xfrm>
            <a:off x="1447800" y="5634288"/>
            <a:ext cx="2209800" cy="923330"/>
          </a:xfrm>
          <a:prstGeom prst="rect">
            <a:avLst/>
          </a:prstGeom>
          <a:noFill/>
          <a:ln>
            <a:solidFill>
              <a:schemeClr val="bg2">
                <a:lumMod val="75000"/>
              </a:schemeClr>
            </a:solidFill>
          </a:ln>
        </p:spPr>
        <p:txBody>
          <a:bodyPr wrap="square" rtlCol="0">
            <a:spAutoFit/>
          </a:bodyPr>
          <a:lstStyle/>
          <a:p>
            <a:pPr algn="ctr"/>
            <a:r>
              <a:rPr lang="id-ID" dirty="0" smtClean="0"/>
              <a:t>Pablo Picasso – Girl before a mirror</a:t>
            </a:r>
            <a:endParaRPr lang="id-ID" dirty="0"/>
          </a:p>
        </p:txBody>
      </p:sp>
    </p:spTree>
    <p:extLst>
      <p:ext uri="{BB962C8B-B14F-4D97-AF65-F5344CB8AC3E}">
        <p14:creationId xmlns:p14="http://schemas.microsoft.com/office/powerpoint/2010/main" val="12433784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347" y="228600"/>
            <a:ext cx="7765321" cy="1326321"/>
          </a:xfrm>
        </p:spPr>
        <p:txBody>
          <a:bodyPr/>
          <a:lstStyle/>
          <a:p>
            <a:r>
              <a:rPr lang="id-ID" dirty="0"/>
              <a:t>Analisis </a:t>
            </a:r>
            <a:r>
              <a:rPr lang="id-ID" dirty="0" smtClean="0"/>
              <a:t>fitur</a:t>
            </a:r>
            <a:endParaRPr lang="id-ID" dirty="0"/>
          </a:p>
        </p:txBody>
      </p:sp>
      <p:sp>
        <p:nvSpPr>
          <p:cNvPr id="3" name="Content Placeholder 2"/>
          <p:cNvSpPr>
            <a:spLocks noGrp="1"/>
          </p:cNvSpPr>
          <p:nvPr>
            <p:ph idx="1"/>
          </p:nvPr>
        </p:nvSpPr>
        <p:spPr>
          <a:xfrm>
            <a:off x="685347" y="1676400"/>
            <a:ext cx="8077654" cy="4495800"/>
          </a:xfrm>
          <a:ln w="38100">
            <a:solidFill>
              <a:schemeClr val="tx2">
                <a:lumMod val="75000"/>
              </a:schemeClr>
            </a:solidFill>
            <a:prstDash val="lgDash"/>
          </a:ln>
        </p:spPr>
        <p:txBody>
          <a:bodyPr>
            <a:normAutofit fontScale="92500"/>
          </a:bodyPr>
          <a:lstStyle/>
          <a:p>
            <a:pPr marL="0" indent="0">
              <a:buNone/>
            </a:pPr>
            <a:r>
              <a:rPr lang="id-ID" dirty="0" smtClean="0"/>
              <a:t>Pengenalan obyek merupakan pemrosesan informasi tingkat tinggi yanjg didahului oleh pengidentifikasian stimuli kompleks yang masuk ke retina sesuai dengan fitur-fitur yang lebih sederhana. Dg dmk, menurut pendekatan ini, sebelum kita memahami keseluruhan pola informasi visual, kita mereduksi dan menganalisis komponen-komponen informasi visual. </a:t>
            </a:r>
          </a:p>
          <a:p>
            <a:pPr marL="0" indent="0">
              <a:buNone/>
            </a:pPr>
            <a:r>
              <a:rPr lang="id-ID" dirty="0" smtClean="0"/>
              <a:t>Cth kata PANAH tidak serta merta diubah menjadi representasi definitif atau representasi visual dlm memori, misalnya ‘sebuah batang berujung tajam yg ditembakkan dr sebuah busur’ atau dipersepsikan huruf-per-huruf </a:t>
            </a:r>
            <a:r>
              <a:rPr lang="id-ID" dirty="0" smtClean="0">
                <a:latin typeface="Arial" panose="020B0604020202020204" pitchFamily="34" charset="0"/>
                <a:cs typeface="Arial" panose="020B0604020202020204" pitchFamily="34" charset="0"/>
              </a:rPr>
              <a:t>(P-A-N-A-H), </a:t>
            </a:r>
            <a:r>
              <a:rPr lang="id-ID" dirty="0" smtClean="0">
                <a:cs typeface="Arial" panose="020B0604020202020204" pitchFamily="34" charset="0"/>
              </a:rPr>
              <a:t>namun kita mendeteksi dan menganalisis fitur-fitur atau komponen-komponen dari masing-masing huruf. </a:t>
            </a:r>
            <a:endParaRPr lang="id-ID" dirty="0"/>
          </a:p>
        </p:txBody>
      </p:sp>
    </p:spTree>
    <p:extLst>
      <p:ext uri="{BB962C8B-B14F-4D97-AF65-F5344CB8AC3E}">
        <p14:creationId xmlns:p14="http://schemas.microsoft.com/office/powerpoint/2010/main" val="583732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ssignment #2- Eye Movements-Saccades - Vision Therapist Resour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799"/>
            <a:ext cx="4419600" cy="2743201"/>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Saccadic eye movements and face recognition performance in patients with  central glaucomatous visual field defects - ScienceDir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83" y="1058090"/>
            <a:ext cx="4086225" cy="31550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19200" y="457200"/>
            <a:ext cx="6172200" cy="369332"/>
          </a:xfrm>
          <a:prstGeom prst="rect">
            <a:avLst/>
          </a:prstGeom>
          <a:noFill/>
        </p:spPr>
        <p:txBody>
          <a:bodyPr wrap="square" rtlCol="0">
            <a:spAutoFit/>
          </a:bodyPr>
          <a:lstStyle/>
          <a:p>
            <a:pPr algn="ctr"/>
            <a:r>
              <a:rPr lang="id-ID" dirty="0" smtClean="0"/>
              <a:t>Saccadic eye movements</a:t>
            </a:r>
            <a:endParaRPr lang="id-ID" dirty="0"/>
          </a:p>
        </p:txBody>
      </p:sp>
      <p:sp>
        <p:nvSpPr>
          <p:cNvPr id="5" name="TextBox 4"/>
          <p:cNvSpPr txBox="1"/>
          <p:nvPr/>
        </p:nvSpPr>
        <p:spPr>
          <a:xfrm>
            <a:off x="838200" y="4495800"/>
            <a:ext cx="7010400" cy="2031325"/>
          </a:xfrm>
          <a:prstGeom prst="rect">
            <a:avLst/>
          </a:prstGeom>
          <a:noFill/>
          <a:ln>
            <a:solidFill>
              <a:schemeClr val="bg2">
                <a:lumMod val="75000"/>
              </a:schemeClr>
            </a:solidFill>
          </a:ln>
        </p:spPr>
        <p:txBody>
          <a:bodyPr wrap="square" rtlCol="0">
            <a:spAutoFit/>
          </a:bodyPr>
          <a:lstStyle/>
          <a:p>
            <a:r>
              <a:rPr lang="id-ID" dirty="0" smtClean="0"/>
              <a:t>Mata membuat gerakan sakadik-gerakan mata yg ‘meloncat’ dari satu tititk fiksasi/tatapan ke titik fiksasi lainnya- yg berhubungan dg informasi visual yg sdg diindera. Diasumsikan bhs ketika kita memandang suatu fitur dlm pola tertentu dlm jangka waktu yg relatif lama, kita akan memperoleh semakin banyak informasi dibandingkan jika kita hanya mengamati fitur itu sekilas.</a:t>
            </a:r>
            <a:endParaRPr lang="id-ID" dirty="0"/>
          </a:p>
        </p:txBody>
      </p:sp>
    </p:spTree>
    <p:extLst>
      <p:ext uri="{BB962C8B-B14F-4D97-AF65-F5344CB8AC3E}">
        <p14:creationId xmlns:p14="http://schemas.microsoft.com/office/powerpoint/2010/main" val="25498401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Bingkai Kesalahan Segitiga Distorsi Bingkai Cacat Kebisingan Geometri  Elemen Segitiga Dinamis Kumpulan Ilustrasi Vektor Kesalahan Terdistorsi  Ilustrasi Stok - Unduh Gambar Sekarang - i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2237"/>
            <a:ext cx="6735762" cy="67357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467600" y="1143000"/>
            <a:ext cx="1219200" cy="646331"/>
          </a:xfrm>
          <a:prstGeom prst="rect">
            <a:avLst/>
          </a:prstGeom>
          <a:noFill/>
          <a:ln>
            <a:solidFill>
              <a:schemeClr val="bg2">
                <a:lumMod val="75000"/>
              </a:schemeClr>
            </a:solidFill>
          </a:ln>
        </p:spPr>
        <p:txBody>
          <a:bodyPr wrap="square" rtlCol="0">
            <a:spAutoFit/>
          </a:bodyPr>
          <a:lstStyle/>
          <a:p>
            <a:r>
              <a:rPr lang="id-ID" dirty="0" smtClean="0"/>
              <a:t>Distorsi segitiga</a:t>
            </a:r>
            <a:endParaRPr lang="id-ID" dirty="0"/>
          </a:p>
        </p:txBody>
      </p:sp>
      <p:sp>
        <p:nvSpPr>
          <p:cNvPr id="3" name="TextBox 2"/>
          <p:cNvSpPr txBox="1"/>
          <p:nvPr/>
        </p:nvSpPr>
        <p:spPr>
          <a:xfrm>
            <a:off x="7315200" y="3810000"/>
            <a:ext cx="1371600" cy="2462213"/>
          </a:xfrm>
          <a:prstGeom prst="rect">
            <a:avLst/>
          </a:prstGeom>
          <a:noFill/>
        </p:spPr>
        <p:txBody>
          <a:bodyPr wrap="square" rtlCol="0">
            <a:spAutoFit/>
          </a:bodyPr>
          <a:lstStyle/>
          <a:p>
            <a:r>
              <a:rPr lang="id-ID" sz="1400" dirty="0" smtClean="0"/>
              <a:t>Mengapa kita masih dapat mengenali gambar disamping sebagai segitiga meskipun tidak sempurna</a:t>
            </a:r>
            <a:r>
              <a:rPr lang="id-ID" sz="1400" dirty="0" smtClean="0">
                <a:latin typeface="Algerian" panose="04020705040A02060702" pitchFamily="82" charset="0"/>
              </a:rPr>
              <a:t>?</a:t>
            </a:r>
            <a:endParaRPr lang="id-ID" sz="1400" dirty="0"/>
          </a:p>
        </p:txBody>
      </p:sp>
    </p:spTree>
    <p:extLst>
      <p:ext uri="{BB962C8B-B14F-4D97-AF65-F5344CB8AC3E}">
        <p14:creationId xmlns:p14="http://schemas.microsoft.com/office/powerpoint/2010/main" val="23842973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152400"/>
            <a:ext cx="8229599" cy="1326321"/>
          </a:xfrm>
        </p:spPr>
        <p:txBody>
          <a:bodyPr/>
          <a:lstStyle/>
          <a:p>
            <a:r>
              <a:rPr lang="id-ID" dirty="0"/>
              <a:t>Pencocokan </a:t>
            </a:r>
            <a:r>
              <a:rPr lang="id-ID" dirty="0" smtClean="0"/>
              <a:t>prototipe</a:t>
            </a:r>
            <a:endParaRPr lang="id-ID" dirty="0"/>
          </a:p>
        </p:txBody>
      </p:sp>
      <p:sp>
        <p:nvSpPr>
          <p:cNvPr id="3" name="Content Placeholder 2"/>
          <p:cNvSpPr>
            <a:spLocks noGrp="1"/>
          </p:cNvSpPr>
          <p:nvPr>
            <p:ph idx="1"/>
          </p:nvPr>
        </p:nvSpPr>
        <p:spPr>
          <a:xfrm>
            <a:off x="457200" y="1676400"/>
            <a:ext cx="5486400" cy="4380936"/>
          </a:xfrm>
          <a:ln w="38100">
            <a:solidFill>
              <a:schemeClr val="tx2">
                <a:lumMod val="75000"/>
              </a:schemeClr>
            </a:solidFill>
            <a:prstDash val="lgDash"/>
          </a:ln>
        </p:spPr>
        <p:txBody>
          <a:bodyPr>
            <a:noAutofit/>
          </a:bodyPr>
          <a:lstStyle/>
          <a:p>
            <a:pPr marL="0" indent="0">
              <a:buNone/>
            </a:pPr>
            <a:r>
              <a:rPr lang="id-ID" sz="1800" dirty="0" smtClean="0"/>
              <a:t>Alih-alih membentuk template yg spesifik atau bahkan membentuk fitur-fitur berbagai macam pola yg hrs kt identifikasi, kt akan menyimpan sejumlah jenis pola-pola abstraksi dalam memori, dan abstraksi tersebut berperan sebagai suatu prototipe. Sebuah pola yg diindera selanjutnya akan dibandingkan dengan prototipe dlm memori, dan jika terjadi kesamaan antara keduanya, pola tersebut akan dikenali. Cth kemiripan huruf O dan Q, atau B, P, dan R. Namun kt jarang mencampuradukkan huruf-huruf tersebut.</a:t>
            </a:r>
            <a:endParaRPr lang="id-ID" sz="1800" dirty="0"/>
          </a:p>
        </p:txBody>
      </p:sp>
      <p:pic>
        <p:nvPicPr>
          <p:cNvPr id="4" name="Picture 2" descr="Psikologi Kognitif. Kuliah II: Persepsi. Supriyanto, S.Psi. M.Si - PDF Free  Downlo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286000"/>
            <a:ext cx="2759648"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6315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ola garis abstrak dengan distorsi . Stock Vector by ©vectorguy 975541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371600"/>
            <a:ext cx="4187825" cy="4187825"/>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Abstrak Hitam Distorsi Pola Segitiga Bulat Untuk Latar Belakang Wallpaper  Spanduk Label Penutup Dll Desain Vektor Ilustrasi Stok - Unduh Gambar  Sekarang - iSto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1409700"/>
            <a:ext cx="4149725" cy="4149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7400" y="533400"/>
            <a:ext cx="4495800" cy="369332"/>
          </a:xfrm>
          <a:prstGeom prst="rect">
            <a:avLst/>
          </a:prstGeom>
          <a:noFill/>
        </p:spPr>
        <p:txBody>
          <a:bodyPr wrap="square" rtlCol="0">
            <a:spAutoFit/>
          </a:bodyPr>
          <a:lstStyle/>
          <a:p>
            <a:pPr algn="ctr"/>
            <a:r>
              <a:rPr lang="id-ID" dirty="0" smtClean="0"/>
              <a:t>Abstraksi informasi visual</a:t>
            </a:r>
            <a:endParaRPr lang="id-ID" dirty="0"/>
          </a:p>
        </p:txBody>
      </p:sp>
      <p:sp>
        <p:nvSpPr>
          <p:cNvPr id="5" name="TextBox 4"/>
          <p:cNvSpPr txBox="1"/>
          <p:nvPr/>
        </p:nvSpPr>
        <p:spPr>
          <a:xfrm>
            <a:off x="3124200" y="5983069"/>
            <a:ext cx="5867400" cy="646331"/>
          </a:xfrm>
          <a:prstGeom prst="rect">
            <a:avLst/>
          </a:prstGeom>
          <a:noFill/>
          <a:ln>
            <a:solidFill>
              <a:schemeClr val="bg2">
                <a:lumMod val="75000"/>
              </a:schemeClr>
            </a:solidFill>
          </a:ln>
        </p:spPr>
        <p:txBody>
          <a:bodyPr wrap="square" rtlCol="0">
            <a:spAutoFit/>
          </a:bodyPr>
          <a:lstStyle/>
          <a:p>
            <a:r>
              <a:rPr lang="id-ID" dirty="0" smtClean="0"/>
              <a:t>Penyandian bar-code termasuk pencocokan prototipe atau template</a:t>
            </a:r>
            <a:r>
              <a:rPr lang="id-ID" dirty="0" smtClean="0">
                <a:latin typeface="Arial" panose="020B0604020202020204" pitchFamily="34" charset="0"/>
                <a:cs typeface="Arial" panose="020B0604020202020204" pitchFamily="34" charset="0"/>
              </a:rPr>
              <a:t>?</a:t>
            </a:r>
            <a:endParaRPr lang="id-ID" dirty="0"/>
          </a:p>
        </p:txBody>
      </p:sp>
    </p:spTree>
    <p:extLst>
      <p:ext uri="{BB962C8B-B14F-4D97-AF65-F5344CB8AC3E}">
        <p14:creationId xmlns:p14="http://schemas.microsoft.com/office/powerpoint/2010/main" val="16009662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Macam-Macam Teknik Menggambar Ragam Hias: Teknik Stilasi, Teknik Deformasi,  dan Teknik Distorsi | rozisenirupa.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828" y="304800"/>
            <a:ext cx="7350183" cy="6019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4300597"/>
            <a:ext cx="1524000" cy="2062103"/>
          </a:xfrm>
          <a:prstGeom prst="rect">
            <a:avLst/>
          </a:prstGeom>
          <a:noFill/>
        </p:spPr>
        <p:txBody>
          <a:bodyPr wrap="square" rtlCol="0">
            <a:spAutoFit/>
          </a:bodyPr>
          <a:lstStyle/>
          <a:p>
            <a:r>
              <a:rPr lang="id-ID" sz="1600" dirty="0" smtClean="0"/>
              <a:t>Kita sudah terlanjur mengenali prototipe kupu-kupu, walaupun fiturnya berubah.</a:t>
            </a:r>
            <a:endParaRPr lang="id-ID" sz="1600" dirty="0"/>
          </a:p>
        </p:txBody>
      </p:sp>
    </p:spTree>
    <p:extLst>
      <p:ext uri="{BB962C8B-B14F-4D97-AF65-F5344CB8AC3E}">
        <p14:creationId xmlns:p14="http://schemas.microsoft.com/office/powerpoint/2010/main" val="7479686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752600"/>
            <a:ext cx="3810000" cy="4247317"/>
          </a:xfrm>
          <a:prstGeom prst="rect">
            <a:avLst/>
          </a:prstGeom>
          <a:noFill/>
          <a:ln>
            <a:solidFill>
              <a:schemeClr val="bg2">
                <a:lumMod val="75000"/>
              </a:schemeClr>
            </a:solidFill>
          </a:ln>
        </p:spPr>
        <p:txBody>
          <a:bodyPr wrap="square" rtlCol="0">
            <a:spAutoFit/>
          </a:bodyPr>
          <a:lstStyle/>
          <a:p>
            <a:r>
              <a:rPr lang="id-ID" dirty="0" smtClean="0"/>
              <a:t>Pernahkah anda merasa pernah melihat seseorang sebelumnya pdhal baru pertama kali bertemu</a:t>
            </a:r>
            <a:r>
              <a:rPr lang="id-ID" dirty="0" smtClean="0">
                <a:latin typeface="Arial" panose="020B0604020202020204" pitchFamily="34" charset="0"/>
                <a:cs typeface="Arial" panose="020B0604020202020204" pitchFamily="34" charset="0"/>
              </a:rPr>
              <a:t>?</a:t>
            </a:r>
          </a:p>
          <a:p>
            <a:endParaRPr lang="id-ID" dirty="0">
              <a:latin typeface="Arial" panose="020B0604020202020204" pitchFamily="34" charset="0"/>
              <a:cs typeface="Arial" panose="020B0604020202020204" pitchFamily="34" charset="0"/>
            </a:endParaRPr>
          </a:p>
          <a:p>
            <a:r>
              <a:rPr lang="id-ID" dirty="0" smtClean="0"/>
              <a:t>Pseudomemori-kekeliruan ‘mengenali’ prototipe sbg btk stimulus yg pernah ditampilkan sblmnya, pdhl belum pernah.</a:t>
            </a:r>
          </a:p>
          <a:p>
            <a:endParaRPr lang="id-ID" dirty="0"/>
          </a:p>
          <a:p>
            <a:r>
              <a:rPr lang="id-ID" dirty="0" smtClean="0"/>
              <a:t>Pembentukan memori prototipe mns ada 2 model teori, tendensi sentral dan frekuensi atribut. Apakah itu</a:t>
            </a:r>
            <a:r>
              <a:rPr lang="id-ID" dirty="0" smtClean="0">
                <a:latin typeface="Bookman Old Style" panose="02050604050505020204" pitchFamily="18" charset="0"/>
              </a:rPr>
              <a:t>?</a:t>
            </a:r>
            <a:endParaRPr lang="id-ID" dirty="0"/>
          </a:p>
        </p:txBody>
      </p:sp>
      <p:pic>
        <p:nvPicPr>
          <p:cNvPr id="14338" name="Picture 2" descr="PENGENALAN POLA Maria A. Tobing, S.Psi. MK Psikologi Kognitif (PI 218) -  ppt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l="21061" r="36751"/>
          <a:stretch/>
        </p:blipFill>
        <p:spPr bwMode="auto">
          <a:xfrm>
            <a:off x="4572000" y="0"/>
            <a:ext cx="385762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9067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4167" t="24000" r="34166" b="10667"/>
          <a:stretch/>
        </p:blipFill>
        <p:spPr>
          <a:xfrm>
            <a:off x="304800" y="1066800"/>
            <a:ext cx="8515739" cy="5638800"/>
          </a:xfrm>
          <a:prstGeom prst="rect">
            <a:avLst/>
          </a:prstGeom>
        </p:spPr>
      </p:pic>
      <p:sp>
        <p:nvSpPr>
          <p:cNvPr id="4" name="TextBox 3"/>
          <p:cNvSpPr txBox="1"/>
          <p:nvPr/>
        </p:nvSpPr>
        <p:spPr>
          <a:xfrm>
            <a:off x="600269" y="228600"/>
            <a:ext cx="7924799" cy="738664"/>
          </a:xfrm>
          <a:prstGeom prst="rect">
            <a:avLst/>
          </a:prstGeom>
          <a:noFill/>
        </p:spPr>
        <p:txBody>
          <a:bodyPr wrap="square" rtlCol="0">
            <a:spAutoFit/>
          </a:bodyPr>
          <a:lstStyle/>
          <a:p>
            <a:r>
              <a:rPr lang="id-ID" sz="1400" dirty="0" smtClean="0"/>
              <a:t>Pengenalan fitur wajah ‘eigenface’ utk mengidentifikasi karakteristik wajah, utk membantiu para saksi mata peristiwa kejahatan. Atau berguna utk mengenali sosok wajah ketika sudah bertambah usia, atau ketika usia belia.</a:t>
            </a:r>
            <a:endParaRPr lang="id-ID" sz="1400" dirty="0"/>
          </a:p>
        </p:txBody>
      </p:sp>
    </p:spTree>
    <p:extLst>
      <p:ext uri="{BB962C8B-B14F-4D97-AF65-F5344CB8AC3E}">
        <p14:creationId xmlns:p14="http://schemas.microsoft.com/office/powerpoint/2010/main" val="36642400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14683" y="1295400"/>
            <a:ext cx="7144941" cy="3124200"/>
          </a:xfrm>
        </p:spPr>
        <p:txBody>
          <a:bodyPr>
            <a:normAutofit fontScale="90000"/>
          </a:bodyPr>
          <a:lstStyle/>
          <a:p>
            <a:r>
              <a:rPr lang="id-ID" cap="none" dirty="0" smtClean="0"/>
              <a:t>Bentuk paling sederhana dari berpikir adalah pengenalan terhadap obyek yang dilihat. Bentuk paling rumit dari berpikir adalah intuisi komprehensif dari seseorang yang memandang segala benda sebagai bagian dari suatu sistem.</a:t>
            </a:r>
            <a:endParaRPr lang="id-ID" cap="none" dirty="0"/>
          </a:p>
        </p:txBody>
      </p:sp>
      <p:sp>
        <p:nvSpPr>
          <p:cNvPr id="6" name="Text Placeholder 5"/>
          <p:cNvSpPr>
            <a:spLocks noGrp="1"/>
          </p:cNvSpPr>
          <p:nvPr>
            <p:ph type="body" sz="half" idx="13"/>
          </p:nvPr>
        </p:nvSpPr>
        <p:spPr>
          <a:xfrm>
            <a:off x="1295400" y="5410200"/>
            <a:ext cx="6564224" cy="685800"/>
          </a:xfrm>
        </p:spPr>
        <p:txBody>
          <a:bodyPr>
            <a:noAutofit/>
          </a:bodyPr>
          <a:lstStyle/>
          <a:p>
            <a:pPr algn="ctr"/>
            <a:r>
              <a:rPr lang="id-ID" sz="3200" b="1" dirty="0" smtClean="0"/>
              <a:t>PLATO</a:t>
            </a:r>
            <a:endParaRPr lang="id-ID" sz="3200" b="1" dirty="0"/>
          </a:p>
        </p:txBody>
      </p:sp>
    </p:spTree>
    <p:extLst>
      <p:ext uri="{BB962C8B-B14F-4D97-AF65-F5344CB8AC3E}">
        <p14:creationId xmlns:p14="http://schemas.microsoft.com/office/powerpoint/2010/main" val="38915755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8346F"/>
      </a:dk2>
      <a:lt2>
        <a:srgbClr val="D9A8D2"/>
      </a:lt2>
      <a:accent1>
        <a:srgbClr val="CE57AB"/>
      </a:accent1>
      <a:accent2>
        <a:srgbClr val="8E8EFD"/>
      </a:accent2>
      <a:accent3>
        <a:srgbClr val="7CBCE0"/>
      </a:accent3>
      <a:accent4>
        <a:srgbClr val="70BF9F"/>
      </a:accent4>
      <a:accent5>
        <a:srgbClr val="A5B960"/>
      </a:accent5>
      <a:accent6>
        <a:srgbClr val="D47A57"/>
      </a:accent6>
      <a:hlink>
        <a:srgbClr val="D164DE"/>
      </a:hlink>
      <a:folHlink>
        <a:srgbClr val="BE87C4"/>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D4FE1632-F131-47D3-A814-99E9CD025E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2024</TotalTime>
  <Words>1069</Words>
  <Application>Microsoft Office PowerPoint</Application>
  <PresentationFormat>On-screen Show (4:3)</PresentationFormat>
  <Paragraphs>85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Damask</vt:lpstr>
      <vt:lpstr>PENGENALAN OBJEK</vt:lpstr>
      <vt:lpstr>Teori-teori perseptual</vt:lpstr>
      <vt:lpstr>Pattern recognition</vt:lpstr>
      <vt:lpstr>Organisasi subyektif</vt:lpstr>
      <vt:lpstr>Teori gestalt</vt:lpstr>
      <vt:lpstr>PowerPoint Presentation</vt:lpstr>
      <vt:lpstr>PowerPoint Presentation</vt:lpstr>
      <vt:lpstr>Perspektif kanonik</vt:lpstr>
      <vt:lpstr>PowerPoint Presentation</vt:lpstr>
      <vt:lpstr>Pemrosesan Bottom-up versus Top-down</vt:lpstr>
      <vt:lpstr>PowerPoint Presentation</vt:lpstr>
      <vt:lpstr>PowerPoint Presentation</vt:lpstr>
      <vt:lpstr>Pencocokan template – template matching</vt:lpstr>
      <vt:lpstr>PowerPoint Presentation</vt:lpstr>
      <vt:lpstr>PowerPoint Presentation</vt:lpstr>
      <vt:lpstr>Analisis fitur</vt:lpstr>
      <vt:lpstr>PowerPoint Presentation</vt:lpstr>
      <vt:lpstr>PowerPoint Presentation</vt:lpstr>
      <vt:lpstr>Pencocokan prototipe</vt:lpstr>
      <vt:lpstr>PowerPoint Presentation</vt:lpstr>
      <vt:lpstr>PowerPoint Presentation</vt:lpstr>
      <vt:lpstr>PowerPoint Presentation</vt:lpstr>
      <vt:lpstr>PowerPoint Presentation</vt:lpstr>
      <vt:lpstr>Bentuk paling sederhana dari berpikir adalah pengenalan terhadap obyek yang dilihat. Bentuk paling rumit dari berpikir adalah intuisi komprehensif dari seseorang yang memandang segala benda sebagai bagian dari suatu sistem.</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Bentuk Akhir dari Karakter Seseorang Ada di Tangan Mereka Sendiri</dc:title>
  <dc:creator>user</dc:creator>
  <cp:lastModifiedBy>Asus</cp:lastModifiedBy>
  <cp:revision>203</cp:revision>
  <dcterms:created xsi:type="dcterms:W3CDTF">2011-10-21T12:08:38Z</dcterms:created>
  <dcterms:modified xsi:type="dcterms:W3CDTF">2026-09-28T22:44:11Z</dcterms:modified>
</cp:coreProperties>
</file>